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0" r:id="rId13"/>
    <p:sldId id="279" r:id="rId14"/>
    <p:sldId id="273" r:id="rId15"/>
    <p:sldId id="272" r:id="rId16"/>
    <p:sldId id="274" r:id="rId17"/>
    <p:sldId id="280" r:id="rId18"/>
    <p:sldId id="27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9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F7CE7-280B-4963-9751-594345D3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C084EB-50D0-4925-9EFF-59C05EFBC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07D035-BBC3-46D7-A9BF-A0165E4F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6C4A78-D5D4-428D-9943-295A185C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DE66C5-C17B-4D60-9E65-FA7DAC1A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39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861F4-DF46-407D-B9C5-273D0C15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5E5797-3FF9-4CEC-B992-F5C92F41D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093994-2DAC-4C31-918B-E7DE366B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5B098-7E50-4164-B951-0072F4BD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9B973E-9230-48E4-8FC1-8BBA8E53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72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D80FB9B-0426-4499-BEAA-71B6A19A5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15504E-C336-4270-8DC4-7BF32A350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17930-C243-4F60-9F0A-051EA187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498D73-86A9-4150-A32C-13955C02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2E8397-F1FA-47EB-AAE2-A4147AB6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78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EEB34-31C5-439F-A64E-F704413C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447378-6453-47D3-877F-90E87B817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972DA-4C60-4289-9706-7F2207E2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76EF45-CF1E-4119-8354-58D72D73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828268-02C1-4CDB-A430-5BB59BD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7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C7DCB-37F6-4A6B-8B8F-FD827853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2DE70B-A2D7-4E17-9826-E07EE560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87D812-CC35-425B-BBDC-46D77F53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994A1E-97ED-4856-B872-079F4BCF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359243-D8D3-45F1-ABB8-691AEF07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33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CB5FD-37D2-4034-AD92-C1A4F1B9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D764B1-B3DC-44D1-9D05-98E70A608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A1257C-2A59-4617-B39A-ABBD97FA7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5D1C07-4FA5-418E-9EB5-0D54FBDA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22F359-C46E-4968-BAF3-0FE59111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FB559F-C186-4501-B0AA-86437CF4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8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42C7E-16F8-4492-928D-A364E7AA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0DA6D4-BB1F-4162-ADCE-3E5319B36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DF5E15-54A6-4B73-9A68-83CBF054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4379E7-48CD-4637-99A8-A1038F8FF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634321-7559-429F-8F65-823502908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43DCA3-E660-49CD-B9E2-C690E494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7897C8A-ADDE-4B6E-B824-7F0A9C1D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419D6A-1F34-45CB-AF75-B41E0496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16250-45DD-43F7-ABF2-11AEC175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7FB9A0-9AE6-4206-8820-62F46E68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1C60C0-7238-406F-ACB7-1ADE65A1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64796A-8AAA-4E7A-8B33-F1E7D326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87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7B6DCA-BB35-4C07-BC2F-C93CC5CE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91DD2-B5D7-4EE5-B815-4873FAF1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02F7ED-181D-404D-BC06-E091E6EE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21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08FA5-E87B-4129-87C6-6552E7EB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73AA2-D78B-4708-A84A-DE49416E2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13D1E7-0721-46BA-A63E-2CAFFB803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91374A-4A6F-4988-B285-CDDE5F23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80B4B7-2B8A-42C0-8AA0-9D71ACAE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9E6F94-FF44-40CA-9267-8BA47522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54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B2813-4083-4721-8EA5-F3C71DD0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E54BCEB-C17C-488C-A2E1-732AB2EFD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56227F-4AD9-418E-B389-F997BD311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16CC90-BD92-4801-B569-0F4C9F08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D36771-455A-4EA7-9C9A-AEE9A63A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3BAD36-2C1D-43A1-8ABB-5031C8F0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20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3F6D46-9F1B-4230-B195-5C5B20AA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C40681-CD20-4B52-BBDE-7E6BDDB4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4F4441-4ABC-4271-8600-614BD2339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81EA-0D8E-48DE-91CD-13E4D6519E87}" type="datetimeFigureOut">
              <a:rPr lang="de-DE" smtClean="0"/>
              <a:pPr/>
              <a:t>01.03.2019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432A53-5EE1-4AD6-BCAC-D49BF792D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C6849B-AF75-45D0-BEC6-D2FCFC1B2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827C-79C5-4291-84B8-1BC76FC19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35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760E1-CC15-40C7-84D0-519C1BCEE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de-DE" sz="3800" b="1"/>
              <a:t>Richten von Jugendprüfungen und Prüfungsabnahme zum Erwerb des Fahrabzeichen bei Kindern</a:t>
            </a:r>
            <a:br>
              <a:rPr lang="de-DE" sz="3800" b="1"/>
            </a:br>
            <a:r>
              <a:rPr lang="de-DE" sz="3800" b="1"/>
              <a:t>und Jugendlichen</a:t>
            </a:r>
            <a:br>
              <a:rPr lang="de-DE" sz="3800" b="1"/>
            </a:br>
            <a:endParaRPr lang="de-DE" sz="3800" b="1">
              <a:latin typeface="Verdana" panose="020B0604030504040204" pitchFamily="34" charset="0"/>
            </a:endParaRPr>
          </a:p>
        </p:txBody>
      </p:sp>
      <p:pic>
        <p:nvPicPr>
          <p:cNvPr id="10" name="Picture 2" descr="C:\Ronny\Bilder\Schlafen im Stroh 2013\web\IMG_9194.JPG">
            <a:extLst>
              <a:ext uri="{FF2B5EF4-FFF2-40B4-BE49-F238E27FC236}">
                <a16:creationId xmlns:a16="http://schemas.microsoft.com/office/drawing/2014/main" id="{BEB71A79-92F6-468E-986D-F7A33F6B6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1" b="1647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35882E42-54F9-497A-BC90-2E14654F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7329" y="6356350"/>
            <a:ext cx="4729332" cy="365125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i="1">
                <a:latin typeface="Arial" pitchFamily="34" charset="0"/>
                <a:cs typeface="Arial" pitchFamily="34" charset="0"/>
              </a:rPr>
              <a:t>Ronny </a:t>
            </a:r>
            <a:r>
              <a:rPr lang="de-DE" i="1" err="1">
                <a:latin typeface="Arial" pitchFamily="34" charset="0"/>
                <a:cs typeface="Arial" pitchFamily="34" charset="0"/>
              </a:rPr>
              <a:t>Weigang</a:t>
            </a:r>
            <a:r>
              <a:rPr lang="de-DE" i="1"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i="1" err="1">
                <a:latin typeface="Arial" pitchFamily="34" charset="0"/>
                <a:cs typeface="Arial" pitchFamily="34" charset="0"/>
              </a:rPr>
              <a:t>Parcourschef</a:t>
            </a:r>
            <a:r>
              <a:rPr lang="de-DE" i="1"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945F20C-B12D-4143-AB5B-F83778FA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93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0BF74-40D7-4358-AA9B-3ECD80B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latin typeface="Verdana" panose="020B0604030504040204" pitchFamily="34" charset="0"/>
              </a:rPr>
              <a:t>Entwicklungsstufen von Kindern und Jugendlichen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C2BE4-ABCA-4E8A-9EDA-229E2963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u="sng" dirty="0"/>
              <a:t>12 bis 15-jährige Kinder (frühes Jugendalter)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indent="0">
              <a:buNone/>
            </a:pPr>
            <a:r>
              <a:rPr lang="de-DE" b="1" i="1" dirty="0"/>
              <a:t>Psychologische Ebene</a:t>
            </a:r>
            <a:endParaRPr lang="de-DE" dirty="0"/>
          </a:p>
          <a:p>
            <a:r>
              <a:rPr lang="de-DE" dirty="0"/>
              <a:t>1. Puberale Phase →Einfühlungsvermögen</a:t>
            </a:r>
          </a:p>
          <a:p>
            <a:r>
              <a:rPr lang="de-DE" dirty="0"/>
              <a:t>selbstkritisches Denken →Misserfolge vermeiden</a:t>
            </a:r>
          </a:p>
          <a:p>
            <a:r>
              <a:rPr lang="de-DE" dirty="0"/>
              <a:t>emotionale Instabilität →Motivation, Begeisterung</a:t>
            </a:r>
          </a:p>
          <a:p>
            <a:r>
              <a:rPr lang="de-DE" dirty="0"/>
              <a:t>Peer-Group* →Teamarbeit z.B. PM-Cup</a:t>
            </a:r>
          </a:p>
          <a:p>
            <a:r>
              <a:rPr lang="de-DE" dirty="0"/>
              <a:t>Konflikt mit Erwachsenen →Freund statt Feind</a:t>
            </a:r>
          </a:p>
          <a:p>
            <a:r>
              <a:rPr lang="de-DE" dirty="0"/>
              <a:t>„kleine“ Erwachsene →reifere, dynamische Kommunikation</a:t>
            </a:r>
          </a:p>
          <a:p>
            <a:r>
              <a:rPr lang="de-DE" dirty="0"/>
              <a:t>Anerkennungsbedürfnis →„besondere“ Arbeitsdienste, Turniere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Leistung mit Stagnation</a:t>
            </a:r>
          </a:p>
          <a:p>
            <a:pPr marL="0" indent="0">
              <a:buNone/>
            </a:pPr>
            <a:r>
              <a:rPr lang="de-DE" dirty="0"/>
              <a:t>* </a:t>
            </a:r>
            <a:r>
              <a:rPr lang="de-DE" sz="2300" dirty="0"/>
              <a:t>Gruppe von Menschen mit gemeinsamen Interessen, Alter, Herkunft oder sozialem Status. Der Einzelne sucht nach sozialer Orientierung. Peer-Groups haben eigene Hierarchien, Normen und Werte.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56A5D-33AA-4DC0-8E2E-B8CEC481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AA47F5-2541-4842-9F1A-FCE0C3B2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79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67594-B8FD-4C2D-A607-485F025A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</a:rPr>
              <a:t>Was gibt es für Abzeichen</a:t>
            </a:r>
            <a:br>
              <a:rPr lang="de-DE" dirty="0">
                <a:latin typeface="Verdana" panose="020B060403050404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6352A8-CD2F-4CCD-AE4B-76ECED0B8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Motivationsabzeichen</a:t>
            </a:r>
            <a:endParaRPr lang="it-IT" dirty="0"/>
          </a:p>
          <a:p>
            <a:r>
              <a:rPr lang="it-IT" dirty="0"/>
              <a:t>FA10 und FA7 </a:t>
            </a:r>
          </a:p>
          <a:p>
            <a:pPr marL="0" indent="0">
              <a:buNone/>
            </a:pPr>
            <a:r>
              <a:rPr lang="it-IT" dirty="0" err="1"/>
              <a:t>Fahrabzeichen</a:t>
            </a:r>
            <a:endParaRPr lang="it-IT" dirty="0"/>
          </a:p>
          <a:p>
            <a:r>
              <a:rPr lang="it-IT" dirty="0"/>
              <a:t>FA5 und </a:t>
            </a:r>
            <a:r>
              <a:rPr lang="it-IT" dirty="0" err="1"/>
              <a:t>aufwärts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APO 2020 </a:t>
            </a:r>
          </a:p>
          <a:p>
            <a:r>
              <a:rPr lang="it-IT" dirty="0"/>
              <a:t>FA6 </a:t>
            </a:r>
            <a:r>
              <a:rPr lang="it-IT" dirty="0" err="1"/>
              <a:t>wird</a:t>
            </a:r>
            <a:r>
              <a:rPr lang="it-IT" dirty="0"/>
              <a:t> </a:t>
            </a:r>
            <a:r>
              <a:rPr lang="it-IT" dirty="0" err="1"/>
              <a:t>kommen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 FA6 und FA7 = </a:t>
            </a:r>
            <a:r>
              <a:rPr lang="it-IT" dirty="0" err="1"/>
              <a:t>Basispass</a:t>
            </a:r>
            <a:r>
              <a:rPr lang="it-IT" dirty="0"/>
              <a:t>/ </a:t>
            </a:r>
            <a:r>
              <a:rPr lang="it-IT" dirty="0" err="1"/>
              <a:t>Pferdeführerschein</a:t>
            </a:r>
            <a:r>
              <a:rPr lang="it-IT" dirty="0"/>
              <a:t> (APO 2020)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B47B4A-29B5-4133-BC4F-A139F220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8A5AAE-8868-4B52-AFE3-D6FD8565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84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ED8DD-287D-4B4E-A60B-6A3941EE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</a:rPr>
              <a:t>Wie sieht Kinderunterricht aus</a:t>
            </a:r>
            <a:endParaRPr lang="de-DE" dirty="0"/>
          </a:p>
        </p:txBody>
      </p:sp>
      <p:pic>
        <p:nvPicPr>
          <p:cNvPr id="1026" name="Picture 2" descr="C:\Ronny\Bilder\Familienherbst\DCIM\100PENTX\IMGP4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2113"/>
            <a:ext cx="6233596" cy="4172903"/>
          </a:xfrm>
          <a:prstGeom prst="rect">
            <a:avLst/>
          </a:prstGeom>
          <a:noFill/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9541A8F-04FB-45B8-8D7F-F7E72DE1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Weigang   Trainer A / Parcourschef  Fahren</a:t>
            </a:r>
            <a:endParaRPr lang="de-DE" sz="1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15B841-484C-47E7-907E-9DD774D8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Ronny\Bilder\Familienherbst\DCIM\100PENTX\IMGP4677.JPG">
            <a:extLst>
              <a:ext uri="{FF2B5EF4-FFF2-40B4-BE49-F238E27FC236}">
                <a16:creationId xmlns:a16="http://schemas.microsoft.com/office/drawing/2014/main" id="{9839E4E5-DB4B-4F4A-93BF-262071A5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750" y="1602113"/>
            <a:ext cx="3046095" cy="4172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5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Ronny\Bilder\Bild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83982"/>
            <a:ext cx="5316857" cy="3544571"/>
          </a:xfrm>
          <a:prstGeom prst="rect">
            <a:avLst/>
          </a:prstGeom>
          <a:noFill/>
        </p:spPr>
      </p:pic>
      <p:pic>
        <p:nvPicPr>
          <p:cNvPr id="5123" name="Picture 3" descr="C:\Ronny\Bilder\Bild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337" y="1690688"/>
            <a:ext cx="5668168" cy="4015054"/>
          </a:xfrm>
          <a:prstGeom prst="rect">
            <a:avLst/>
          </a:prstGeom>
          <a:noFill/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9167E4-4A04-449B-8D41-588FB039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9C62B3-9F54-46AC-8EF1-3A891148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6D306FD-885C-4D17-A644-A966B4E5648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>
                <a:latin typeface="Verdana" panose="020B0604030504040204" pitchFamily="34" charset="0"/>
              </a:rPr>
              <a:t>Wie sieht Kinderunterricht aus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72D3B-4E35-482C-A26B-C9273D53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Verdana" panose="020B0604030504040204" pitchFamily="34" charset="0"/>
              </a:rPr>
              <a:t>Abzeichenprüfungen</a:t>
            </a:r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53396E-FA1E-4E64-A726-D2633AC1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7080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DE" dirty="0"/>
              <a:t>Wie gestalte ich ein kindgerechtes Prüfungsgespräch und einen kindgerechten Ablauf? </a:t>
            </a:r>
          </a:p>
          <a:p>
            <a:pPr lvl="0"/>
            <a:r>
              <a:rPr lang="de-DE" dirty="0"/>
              <a:t>Kindgerechte Ansprache</a:t>
            </a:r>
          </a:p>
          <a:p>
            <a:pPr lvl="0"/>
            <a:r>
              <a:rPr lang="de-DE" dirty="0"/>
              <a:t>Welche Hilfsmittel kann ich praxisnah einsetzen und wo sollte die Prüfung idealerweise stattfinden </a:t>
            </a:r>
          </a:p>
          <a:p>
            <a:pPr lvl="0"/>
            <a:r>
              <a:rPr lang="de-DE" dirty="0"/>
              <a:t>Aufgaben zu Ende machen lassen</a:t>
            </a:r>
          </a:p>
          <a:p>
            <a:pPr lvl="0"/>
            <a:r>
              <a:rPr lang="de-DE" dirty="0"/>
              <a:t>Aufnahme und Konzentrationsfähigkeit von Kindern</a:t>
            </a:r>
          </a:p>
          <a:p>
            <a:pPr lvl="0"/>
            <a:r>
              <a:rPr lang="de-DE" dirty="0"/>
              <a:t>Einfach mal Beobachter sein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761FBB-FCC7-4B42-8E84-67E69C3F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B84979-44F8-475C-B9C9-BED37E8F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Ronny\Bilder\Familienherbst\DCIM\100PENTX\IMGP4697.JPG">
            <a:extLst>
              <a:ext uri="{FF2B5EF4-FFF2-40B4-BE49-F238E27FC236}">
                <a16:creationId xmlns:a16="http://schemas.microsoft.com/office/drawing/2014/main" id="{6C9F9F5B-72D8-4B2E-A427-5C530671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580" y="471311"/>
            <a:ext cx="4046220" cy="2708627"/>
          </a:xfrm>
          <a:prstGeom prst="rect">
            <a:avLst/>
          </a:prstGeom>
          <a:noFill/>
        </p:spPr>
      </p:pic>
      <p:pic>
        <p:nvPicPr>
          <p:cNvPr id="7" name="Picture 2" descr="C:\Ronny\Bilder\Familienherbst\DCIM\100PENTX\IMGP4727.JPG">
            <a:extLst>
              <a:ext uri="{FF2B5EF4-FFF2-40B4-BE49-F238E27FC236}">
                <a16:creationId xmlns:a16="http://schemas.microsoft.com/office/drawing/2014/main" id="{C468DE86-83C1-482D-A3C0-6981E168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5280" y="2701146"/>
            <a:ext cx="4459513" cy="2985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01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4EA0F-CF60-487D-B3A6-D1A24776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Verdana" panose="020B0604030504040204" pitchFamily="34" charset="0"/>
              </a:rPr>
              <a:t>Abzeichenprüfungen</a:t>
            </a:r>
            <a:br>
              <a:rPr lang="de-DE" dirty="0">
                <a:latin typeface="Verdana" panose="020B060403050404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CAA9FD-461F-40F6-B8F9-AAC4B7D45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988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/>
              <a:t>Wie erfolgt eine positive und wertschätzende Bekanntgabe der Ergebnisse?</a:t>
            </a:r>
          </a:p>
          <a:p>
            <a:pPr lvl="0"/>
            <a:r>
              <a:rPr lang="de-DE" dirty="0"/>
              <a:t>Worauf kommt es bei der Bewertung von Kindern an? </a:t>
            </a:r>
          </a:p>
          <a:p>
            <a:pPr lvl="0"/>
            <a:r>
              <a:rPr lang="de-DE" dirty="0"/>
              <a:t>Wie schaffe ich Transparenz gegenüber den Eltern und Ausbildern der Kinder?</a:t>
            </a:r>
          </a:p>
          <a:p>
            <a:pPr lvl="0"/>
            <a:r>
              <a:rPr lang="de-DE" dirty="0"/>
              <a:t>Umgang mit Angst bei Kindern</a:t>
            </a:r>
          </a:p>
          <a:p>
            <a:pPr lvl="0"/>
            <a:r>
              <a:rPr lang="de-DE" dirty="0"/>
              <a:t>Sicherheitsaspekte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BDBA6-CFB7-4B07-AA8C-4248DD73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20782AC-7902-4362-A9D7-89AE7CFF2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Ronny\Bilder\Familienherbst\DCIM\100PENTX\IMGP4746.JPG">
            <a:extLst>
              <a:ext uri="{FF2B5EF4-FFF2-40B4-BE49-F238E27FC236}">
                <a16:creationId xmlns:a16="http://schemas.microsoft.com/office/drawing/2014/main" id="{583B224E-B059-48F9-8A9D-BFB7942A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080" y="1563914"/>
            <a:ext cx="5272405" cy="3529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03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BDF96-C151-4154-A31F-7D635958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</a:rPr>
              <a:t>Auf dem Turnier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5BBF62-71CB-4222-9986-1A4B0BE32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8360" cy="466725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Kommentierung einer Prüfung: </a:t>
            </a:r>
          </a:p>
          <a:p>
            <a:pPr marL="0" indent="0">
              <a:buNone/>
            </a:pPr>
            <a:r>
              <a:rPr lang="de-DE" dirty="0"/>
              <a:t> was muss immer, was geht gar nicht?</a:t>
            </a:r>
          </a:p>
          <a:p>
            <a:r>
              <a:rPr lang="de-DE" dirty="0"/>
              <a:t>Wie gehe ich mit Krisen um: </a:t>
            </a:r>
          </a:p>
          <a:p>
            <a:pPr marL="0" indent="0">
              <a:buNone/>
            </a:pPr>
            <a:r>
              <a:rPr lang="de-DE" dirty="0"/>
              <a:t> Kind fällt runter, Pony geht durch etc.?</a:t>
            </a:r>
          </a:p>
          <a:p>
            <a:r>
              <a:rPr lang="de-DE" dirty="0"/>
              <a:t>Wertschätzende Kommentare und </a:t>
            </a:r>
          </a:p>
          <a:p>
            <a:pPr marL="0" indent="0">
              <a:buNone/>
            </a:pPr>
            <a:r>
              <a:rPr lang="de-DE" dirty="0"/>
              <a:t> verständlich für die Eltern</a:t>
            </a:r>
          </a:p>
          <a:p>
            <a:r>
              <a:rPr lang="de-DE" dirty="0"/>
              <a:t>Ablauf einer sicheren Platzierung</a:t>
            </a:r>
          </a:p>
          <a:p>
            <a:r>
              <a:rPr lang="de-DE" dirty="0"/>
              <a:t>Zu klärende Fragen mit dem Veranstalter: Abteilungsgröße, Platzverhältnisse (Halle oder Viereck), wie viele Platzierte sind geplant, wer ist der zweite Richter  etc.</a:t>
            </a:r>
          </a:p>
          <a:p>
            <a:r>
              <a:rPr lang="de-DE" dirty="0"/>
              <a:t>Praktischer Ablauf: was muss ich bedenken wenn ich als Richter die Aufgabenstellung vorgebe?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7EF53A-5541-476B-A1DF-DA5F2C92A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60" y="504561"/>
            <a:ext cx="5245100" cy="3496733"/>
          </a:xfrm>
          <a:prstGeom prst="rect">
            <a:avLst/>
          </a:prstGeom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4FF4072-0FAF-4419-8B91-33D66329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772BBB8-10F4-4900-B2AD-752B7972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56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Ronny\Bilder\Bild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40" y="1706880"/>
            <a:ext cx="5699760" cy="3799840"/>
          </a:xfrm>
          <a:prstGeom prst="rect">
            <a:avLst/>
          </a:prstGeom>
          <a:noFill/>
        </p:spPr>
      </p:pic>
      <p:pic>
        <p:nvPicPr>
          <p:cNvPr id="6147" name="Picture 3" descr="C:\Ronny\Bilder\IMGP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06880"/>
            <a:ext cx="5618955" cy="3761449"/>
          </a:xfrm>
          <a:prstGeom prst="rect">
            <a:avLst/>
          </a:prstGeom>
          <a:noFill/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EB226C-AEF8-4C48-A2F7-150FDE2D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Weigang   Trainer A / Parcourschef  Fahren</a:t>
            </a:r>
            <a:endParaRPr lang="de-DE" sz="1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3CDA96-26A1-4FE1-9604-52BA0CAE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73A76E8-1A45-4471-BA08-A237BEB2660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>
                <a:latin typeface="Verdana" panose="020B0604030504040204" pitchFamily="34" charset="0"/>
              </a:rPr>
              <a:t>Auf dem Turnier</a:t>
            </a: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72190-412C-4700-A583-8F092CAF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e-DE" dirty="0">
                <a:latin typeface="Verdana" panose="020B0604030504040204" pitchFamily="34" charset="0"/>
              </a:rPr>
              <a:t>Erfahrungsaustausch</a:t>
            </a:r>
            <a:endParaRPr lang="de-DE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A8A2B2A3-007D-4687-9235-9346E39784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F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5B3A6-97A5-413D-917E-FA37A640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de-DE" sz="2000"/>
              <a:t>Abzeichenprüfungen können auch schief gehen!</a:t>
            </a:r>
          </a:p>
          <a:p>
            <a:r>
              <a:rPr lang="de-DE" sz="2000"/>
              <a:t>Einstiegsalter? International Children 12-14 Jahre</a:t>
            </a:r>
          </a:p>
          <a:p>
            <a:endParaRPr lang="de-DE" sz="2000"/>
          </a:p>
          <a:p>
            <a:r>
              <a:rPr lang="de-DE" sz="2000"/>
              <a:t>Richterkennzeichnung z.B. mit einem „K“</a:t>
            </a:r>
          </a:p>
          <a:p>
            <a:endParaRPr lang="de-DE" sz="2000"/>
          </a:p>
          <a:p>
            <a:r>
              <a:rPr lang="de-DE" sz="2000"/>
              <a:t>Fragen/ Anregungen?</a:t>
            </a:r>
          </a:p>
          <a:p>
            <a:endParaRPr lang="de-DE" sz="2000"/>
          </a:p>
          <a:p>
            <a:endParaRPr lang="de-DE" sz="20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1BA257-54D4-4F38-8C2A-D745EABF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i="1">
                <a:latin typeface="Arial" pitchFamily="34" charset="0"/>
                <a:cs typeface="Arial" pitchFamily="34" charset="0"/>
              </a:rPr>
              <a:t>Ronny </a:t>
            </a:r>
            <a:r>
              <a:rPr lang="de-DE" i="1" err="1">
                <a:latin typeface="Arial" pitchFamily="34" charset="0"/>
                <a:cs typeface="Arial" pitchFamily="34" charset="0"/>
              </a:rPr>
              <a:t>Weigang</a:t>
            </a:r>
            <a:r>
              <a:rPr lang="de-DE" i="1"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i="1" err="1">
                <a:latin typeface="Arial" pitchFamily="34" charset="0"/>
                <a:cs typeface="Arial" pitchFamily="34" charset="0"/>
              </a:rPr>
              <a:t>Parcourschef</a:t>
            </a:r>
            <a:r>
              <a:rPr lang="de-DE" i="1"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1B828A-FDA5-4F74-853D-1856A836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35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436F2-3D84-4173-84CD-EB7C3898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</a:rPr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826B64-56BB-45F7-A2C8-26420B6DC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</a:rPr>
              <a:t>Entwicklungsstufen von Kindern und Jugendlichen</a:t>
            </a:r>
          </a:p>
          <a:p>
            <a:r>
              <a:rPr lang="de-DE" dirty="0">
                <a:latin typeface="Verdana" panose="020B0604030504040204" pitchFamily="34" charset="0"/>
              </a:rPr>
              <a:t>Was gibt es für Abzeichen</a:t>
            </a:r>
          </a:p>
          <a:p>
            <a:r>
              <a:rPr lang="de-DE" dirty="0">
                <a:latin typeface="Verdana" panose="020B0604030504040204" pitchFamily="34" charset="0"/>
              </a:rPr>
              <a:t>Wie sieht Kinderunterricht aus</a:t>
            </a:r>
          </a:p>
          <a:p>
            <a:r>
              <a:rPr lang="de-DE" dirty="0" err="1">
                <a:latin typeface="Verdana" panose="020B0604030504040204" pitchFamily="34" charset="0"/>
              </a:rPr>
              <a:t>Abzeichenprüfungen</a:t>
            </a:r>
            <a:endParaRPr lang="de-DE" dirty="0">
              <a:latin typeface="Verdana" panose="020B0604030504040204" pitchFamily="34" charset="0"/>
            </a:endParaRPr>
          </a:p>
          <a:p>
            <a:r>
              <a:rPr lang="de-DE" dirty="0">
                <a:latin typeface="Verdana" panose="020B0604030504040204" pitchFamily="34" charset="0"/>
              </a:rPr>
              <a:t>Auf dem Turnier</a:t>
            </a:r>
          </a:p>
          <a:p>
            <a:r>
              <a:rPr lang="de-DE" dirty="0">
                <a:latin typeface="Verdana" panose="020B0604030504040204" pitchFamily="34" charset="0"/>
              </a:rPr>
              <a:t>Erfahrungsaustausch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2590B4-7AB5-434D-8745-13A459E6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183731-089D-49DD-B499-F785B640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85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0BF74-40D7-4358-AA9B-3ECD80B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latin typeface="Verdana" panose="020B0604030504040204" pitchFamily="34" charset="0"/>
              </a:rPr>
              <a:t>Entwicklungsstufen von Kindern und Jugendlichen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C2BE4-ABCA-4E8A-9EDA-229E2963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>
                <a:latin typeface="Verdana" panose="020B0604030504040204" pitchFamily="34" charset="0"/>
              </a:rPr>
              <a:t>3 bis 6-jährige Kinder (frühes Kindesalter)</a:t>
            </a:r>
            <a:endParaRPr lang="de-DE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</a:rPr>
              <a:t> </a:t>
            </a:r>
            <a:endParaRPr lang="de-DE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i="1" dirty="0">
                <a:latin typeface="Verdana" panose="020B0604030504040204" pitchFamily="34" charset="0"/>
              </a:rPr>
              <a:t>Physiologische Ebene</a:t>
            </a:r>
            <a:endParaRPr lang="de-DE" dirty="0">
              <a:latin typeface="Verdana" panose="020B0604030504040204" pitchFamily="34" charset="0"/>
            </a:endParaRPr>
          </a:p>
          <a:p>
            <a:r>
              <a:rPr lang="de-DE" dirty="0">
                <a:latin typeface="Verdana" panose="020B0604030504040204" pitchFamily="34" charset="0"/>
              </a:rPr>
              <a:t>empfindliche Knochen/Gelenke</a:t>
            </a:r>
          </a:p>
          <a:p>
            <a:r>
              <a:rPr lang="de-DE" dirty="0">
                <a:latin typeface="Verdana" panose="020B0604030504040204" pitchFamily="34" charset="0"/>
              </a:rPr>
              <a:t>Koordinationsschwierigkeiten →Balancespiele</a:t>
            </a:r>
          </a:p>
          <a:p>
            <a:r>
              <a:rPr lang="de-DE" dirty="0">
                <a:latin typeface="Verdana" panose="020B0604030504040204" pitchFamily="34" charset="0"/>
              </a:rPr>
              <a:t>Wenig Körperkontrolle →Zeit lassen</a:t>
            </a:r>
          </a:p>
          <a:p>
            <a:r>
              <a:rPr lang="de-DE" dirty="0">
                <a:latin typeface="Verdana" panose="020B0604030504040204" pitchFamily="34" charset="0"/>
              </a:rPr>
              <a:t>sprachliche Anweisungen schwer umsetzbar →Vormachen, kurz und verständlich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AD1990-BFDC-4753-BB2D-E4A8FE1D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EF27781-27F3-4682-80D7-47595CF0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39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0BF74-40D7-4358-AA9B-3ECD80B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latin typeface="Verdana" panose="020B0604030504040204" pitchFamily="34" charset="0"/>
              </a:rPr>
              <a:t>Entwicklungsstufen von Kindern und Jugendlichen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C2BE4-ABCA-4E8A-9EDA-229E2963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u="sng" dirty="0">
                <a:latin typeface="Verdana" panose="020B0604030504040204" pitchFamily="34" charset="0"/>
              </a:rPr>
              <a:t>3 bis 6-jährige Kinder (frühes Kindesalter)</a:t>
            </a:r>
            <a:endParaRPr lang="de-DE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</a:rPr>
              <a:t> </a:t>
            </a:r>
            <a:endParaRPr lang="de-DE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i="1" dirty="0">
                <a:latin typeface="Verdana" panose="020B0604030504040204" pitchFamily="34" charset="0"/>
              </a:rPr>
              <a:t>Psychologische Ebene</a:t>
            </a:r>
            <a:endParaRPr lang="de-DE" dirty="0">
              <a:latin typeface="Verdana" panose="020B0604030504040204" pitchFamily="34" charset="0"/>
            </a:endParaRPr>
          </a:p>
          <a:p>
            <a:r>
              <a:rPr lang="de-DE" dirty="0">
                <a:latin typeface="Verdana" panose="020B0604030504040204" pitchFamily="34" charset="0"/>
              </a:rPr>
              <a:t>Konzentration →kurz, abwechslungsreich</a:t>
            </a:r>
          </a:p>
          <a:p>
            <a:r>
              <a:rPr lang="de-DE" dirty="0">
                <a:latin typeface="Verdana" panose="020B0604030504040204" pitchFamily="34" charset="0"/>
              </a:rPr>
              <a:t>Nachahmung →Vorbildfunktion</a:t>
            </a:r>
          </a:p>
          <a:p>
            <a:r>
              <a:rPr lang="de-DE" dirty="0">
                <a:latin typeface="Verdana" panose="020B0604030504040204" pitchFamily="34" charset="0"/>
              </a:rPr>
              <a:t>Erkennen von Gefahr →Regeln, kleine Gruppen</a:t>
            </a:r>
          </a:p>
          <a:p>
            <a:r>
              <a:rPr lang="de-DE" dirty="0">
                <a:latin typeface="Verdana" panose="020B0604030504040204" pitchFamily="34" charset="0"/>
              </a:rPr>
              <a:t>Ich-bezogen →2-3 Kinder, 1 Pony</a:t>
            </a:r>
          </a:p>
          <a:p>
            <a:r>
              <a:rPr lang="de-DE" dirty="0">
                <a:latin typeface="Verdana" panose="020B0604030504040204" pitchFamily="34" charset="0"/>
              </a:rPr>
              <a:t>Alle Sinne ansprechen →Reiten/ Fahren nicht fokussieren</a:t>
            </a:r>
          </a:p>
          <a:p>
            <a:r>
              <a:rPr lang="de-DE" dirty="0">
                <a:latin typeface="Verdana" panose="020B0604030504040204" pitchFamily="34" charset="0"/>
              </a:rPr>
              <a:t>Vertrauen →Eltern einbeziehen</a:t>
            </a:r>
          </a:p>
          <a:p>
            <a:endParaRPr lang="de-DE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3800" b="1" dirty="0">
                <a:solidFill>
                  <a:srgbClr val="C00000"/>
                </a:solidFill>
                <a:latin typeface="Verdana" panose="020B0604030504040204" pitchFamily="34" charset="0"/>
              </a:rPr>
              <a:t>Ziel: Spiel und Spaß</a:t>
            </a:r>
            <a:endParaRPr lang="de-DE" sz="3800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C19C16-9D09-4E79-96B1-1324968B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6651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AD4E21-C263-4BD1-B739-85408976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94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0BF74-40D7-4358-AA9B-3ECD80B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latin typeface="Verdana" panose="020B0604030504040204" pitchFamily="34" charset="0"/>
              </a:rPr>
              <a:t>Entwicklungsstufen von Kindern und Jugendlichen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C2BE4-ABCA-4E8A-9EDA-229E2963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/>
              <a:t>6 bis 9-jährige Kinder (mittleres Kindesalter)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i="1" dirty="0"/>
              <a:t>Physiologische Ebene</a:t>
            </a:r>
            <a:endParaRPr lang="de-DE" dirty="0"/>
          </a:p>
          <a:p>
            <a:r>
              <a:rPr lang="de-DE" dirty="0"/>
              <a:t>höhere motorische Lernfähigkeit →Grundsitz beim Reiten, Achenbach beim Fahren</a:t>
            </a:r>
          </a:p>
          <a:p>
            <a:r>
              <a:rPr lang="de-DE" dirty="0"/>
              <a:t>sprachliche Anweisungen umsetzbar →ausdifferenzieren, Fachsprache</a:t>
            </a:r>
          </a:p>
          <a:p>
            <a:r>
              <a:rPr lang="de-DE" dirty="0"/>
              <a:t>Wirbelsäule →beim Reiten Aussitzen in Masen</a:t>
            </a:r>
          </a:p>
          <a:p>
            <a:r>
              <a:rPr lang="de-DE" dirty="0"/>
              <a:t>wenig Feinmotorik →sensible </a:t>
            </a:r>
            <a:r>
              <a:rPr lang="de-DE" dirty="0" err="1"/>
              <a:t>Hilfengebung</a:t>
            </a:r>
            <a:r>
              <a:rPr lang="de-DE" dirty="0"/>
              <a:t> Schulen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793658-6964-44F4-897A-9FFDF860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63E3A94-63C5-4FFB-A448-BDBD190D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50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0BF74-40D7-4358-AA9B-3ECD80B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latin typeface="Verdana" panose="020B0604030504040204" pitchFamily="34" charset="0"/>
              </a:rPr>
              <a:t>Entwicklungsstufen von Kindern und Jugendlichen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C2BE4-ABCA-4E8A-9EDA-229E2963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u="sng" dirty="0"/>
              <a:t>6 bis 9-jährige Kinder (mittleres Kindesalter)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Psychologische Ebene</a:t>
            </a:r>
          </a:p>
          <a:p>
            <a:r>
              <a:rPr lang="de-DE" dirty="0"/>
              <a:t>Konzentrationsfähigkeit →zielorientierter Unterricht</a:t>
            </a:r>
          </a:p>
          <a:p>
            <a:r>
              <a:rPr lang="de-DE" dirty="0"/>
              <a:t>Eigenständigkeit →Aufgaben übertragen</a:t>
            </a:r>
          </a:p>
          <a:p>
            <a:r>
              <a:rPr lang="de-DE" dirty="0"/>
              <a:t>Gruppenbewusstsein →Teamarbeit</a:t>
            </a:r>
          </a:p>
          <a:p>
            <a:r>
              <a:rPr lang="de-DE" dirty="0"/>
              <a:t>Kritikfähigkeit eingeschränkt →Lob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Ziel: Grundfertigkeiten ausbilden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AC4D72-D26B-4A3C-9C80-358A32CF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DE9AAC-66A3-49B3-95A3-AFCD09D2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627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0BF74-40D7-4358-AA9B-3ECD80B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latin typeface="Verdana" panose="020B0604030504040204" pitchFamily="34" charset="0"/>
              </a:rPr>
              <a:t>Entwicklungsstufen von Kindern und Jugendlichen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C2BE4-ABCA-4E8A-9EDA-229E2963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/>
              <a:t>9 bis 12-jährige Kinder (spätes Kindesalter)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i="1" dirty="0"/>
              <a:t>Physiologische Ebene</a:t>
            </a:r>
            <a:endParaRPr lang="de-DE" dirty="0"/>
          </a:p>
          <a:p>
            <a:r>
              <a:rPr lang="de-DE" dirty="0"/>
              <a:t>höchste motorische Lernfähigkeit →Sitzschule beim Reiten, Fahren nach Achenbach mit Peitsche</a:t>
            </a:r>
          </a:p>
          <a:p>
            <a:r>
              <a:rPr lang="de-DE" dirty="0"/>
              <a:t>gezielte Motorik →</a:t>
            </a:r>
            <a:r>
              <a:rPr lang="de-DE" dirty="0" err="1"/>
              <a:t>Hilfengebung</a:t>
            </a:r>
            <a:endParaRPr lang="de-DE" dirty="0"/>
          </a:p>
          <a:p>
            <a:r>
              <a:rPr lang="de-DE" dirty="0"/>
              <a:t>Wirbelfestigkeit →Aussitzen schulen beim Reiten</a:t>
            </a:r>
          </a:p>
          <a:p>
            <a:r>
              <a:rPr lang="de-DE"/>
              <a:t>sprachlich </a:t>
            </a:r>
            <a:r>
              <a:rPr lang="de-DE" dirty="0"/>
              <a:t>ausgereift →Fachsprache, Details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A0EA80-446C-4C13-AB84-78ED7837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58E0DC-34E6-4954-89EB-80B1110E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6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0BF74-40D7-4358-AA9B-3ECD80B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latin typeface="Verdana" panose="020B0604030504040204" pitchFamily="34" charset="0"/>
              </a:rPr>
              <a:t>Entwicklungsstufen von Kindern und Jugendlichen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C2BE4-ABCA-4E8A-9EDA-229E2963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u="sng" dirty="0"/>
              <a:t>9 bis 12-jährige Kinder (spätes Kindesalter)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i="1" dirty="0"/>
              <a:t>Psychologische Ebene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Zielorientierung →„richtig“ Reiten/ Fahren lernen</a:t>
            </a:r>
          </a:p>
          <a:p>
            <a:r>
              <a:rPr lang="de-DE" dirty="0"/>
              <a:t>Wissensdurst →Praxis und Theorieeinheiten</a:t>
            </a:r>
          </a:p>
          <a:p>
            <a:r>
              <a:rPr lang="de-DE" dirty="0"/>
              <a:t>Autonomie →Verantwortung/Aufgaben übertragen</a:t>
            </a:r>
          </a:p>
          <a:p>
            <a:r>
              <a:rPr lang="de-DE" dirty="0"/>
              <a:t>Übergang Kind –Jugendlicher →Selbstständigkeit im sicheren Rahmen</a:t>
            </a:r>
          </a:p>
          <a:p>
            <a:r>
              <a:rPr lang="de-DE" dirty="0"/>
              <a:t>Wahrnehmung durch Andere →Klima des Vertrauens</a:t>
            </a:r>
          </a:p>
          <a:p>
            <a:r>
              <a:rPr lang="de-DE" dirty="0"/>
              <a:t>Beginn Vorpubertät →Misserfolge auffangen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Ziel: Der gute Reiter/ Fahrer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E7D975-ECA7-4594-A689-13226942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718E837-E271-44C3-86A4-9E117491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813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0BF74-40D7-4358-AA9B-3ECD80B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latin typeface="Verdana" panose="020B0604030504040204" pitchFamily="34" charset="0"/>
              </a:rPr>
              <a:t>Entwicklungsstufen von Kindern und Jugendlichen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C2BE4-ABCA-4E8A-9EDA-229E2963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/>
              <a:t>12 bis 15-jährige Kinder (frühes Jugendalter)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pPr marL="0" indent="0">
              <a:buNone/>
            </a:pPr>
            <a:r>
              <a:rPr lang="de-DE" b="1" i="1" dirty="0"/>
              <a:t>Physiologische Ebene</a:t>
            </a:r>
            <a:endParaRPr lang="de-DE" dirty="0"/>
          </a:p>
          <a:p>
            <a:r>
              <a:rPr lang="de-DE" dirty="0"/>
              <a:t>Wachstum →flexible Anpassung des Unterrichts</a:t>
            </a:r>
          </a:p>
          <a:p>
            <a:r>
              <a:rPr lang="de-DE" dirty="0"/>
              <a:t>Rückschritte in Bewegungskoordination →Sitz erhalten beim Reiten</a:t>
            </a:r>
          </a:p>
          <a:p>
            <a:r>
              <a:rPr lang="de-DE" dirty="0"/>
              <a:t>Kraft und Ausdauer →Leistungstraining</a:t>
            </a:r>
          </a:p>
          <a:p>
            <a:r>
              <a:rPr lang="de-DE" dirty="0"/>
              <a:t>Geschlechtsreife →Körperwahrnehmung schulen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D32AFE-EF09-4293-A0B0-E028FF7C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Ronny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Weigang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Trainer A / </a:t>
            </a:r>
            <a:r>
              <a:rPr lang="de-DE" sz="1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Parcourschef</a:t>
            </a:r>
            <a:r>
              <a:rPr lang="de-DE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Fahren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4EB16A-6CC3-4483-AF4D-8EDE5567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880" y="5686440"/>
            <a:ext cx="1835696" cy="10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95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Breitbild</PresentationFormat>
  <Paragraphs>150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Office</vt:lpstr>
      <vt:lpstr>Richten von Jugendprüfungen und Prüfungsabnahme zum Erwerb des Fahrabzeichen bei Kindern und Jugendlichen </vt:lpstr>
      <vt:lpstr>Gliederung</vt:lpstr>
      <vt:lpstr>Entwicklungsstufen von Kindern und Jugendlichen </vt:lpstr>
      <vt:lpstr>Entwicklungsstufen von Kindern und Jugendlichen </vt:lpstr>
      <vt:lpstr>Entwicklungsstufen von Kindern und Jugendlichen </vt:lpstr>
      <vt:lpstr>Entwicklungsstufen von Kindern und Jugendlichen </vt:lpstr>
      <vt:lpstr>Entwicklungsstufen von Kindern und Jugendlichen </vt:lpstr>
      <vt:lpstr>Entwicklungsstufen von Kindern und Jugendlichen </vt:lpstr>
      <vt:lpstr>Entwicklungsstufen von Kindern und Jugendlichen </vt:lpstr>
      <vt:lpstr>Entwicklungsstufen von Kindern und Jugendlichen </vt:lpstr>
      <vt:lpstr>Was gibt es für Abzeichen </vt:lpstr>
      <vt:lpstr>Wie sieht Kinderunterricht aus</vt:lpstr>
      <vt:lpstr>PowerPoint-Präsentation</vt:lpstr>
      <vt:lpstr>Abzeichenprüfungen</vt:lpstr>
      <vt:lpstr>Abzeichenprüfungen </vt:lpstr>
      <vt:lpstr>Auf dem Turnier</vt:lpstr>
      <vt:lpstr>PowerPoint-Präsentation</vt:lpstr>
      <vt:lpstr>Erfahrungsaustausch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Richten von Jugendprüfungen und Prüfungsabnahme zum Erwerb des Fahrabzeichen bei Kindern und Jugendlichen </dc:title>
  <dc:creator>Ronny Weigang</dc:creator>
  <cp:lastModifiedBy>Ronny Weigang</cp:lastModifiedBy>
  <cp:revision>2</cp:revision>
  <dcterms:created xsi:type="dcterms:W3CDTF">2019-03-01T14:42:28Z</dcterms:created>
  <dcterms:modified xsi:type="dcterms:W3CDTF">2019-03-01T14:45:03Z</dcterms:modified>
</cp:coreProperties>
</file>