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68" r:id="rId5"/>
    <p:sldId id="263" r:id="rId6"/>
    <p:sldId id="264" r:id="rId7"/>
    <p:sldId id="266" r:id="rId8"/>
    <p:sldId id="262" r:id="rId9"/>
    <p:sldId id="276" r:id="rId10"/>
    <p:sldId id="259" r:id="rId11"/>
    <p:sldId id="260" r:id="rId12"/>
    <p:sldId id="277" r:id="rId13"/>
    <p:sldId id="269" r:id="rId14"/>
    <p:sldId id="272" r:id="rId15"/>
    <p:sldId id="274" r:id="rId16"/>
    <p:sldId id="275" r:id="rId17"/>
    <p:sldId id="271" r:id="rId18"/>
    <p:sldId id="267" r:id="rId19"/>
    <p:sldId id="273" r:id="rId20"/>
    <p:sldId id="270" r:id="rId21"/>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69" autoAdjust="0"/>
  </p:normalViewPr>
  <p:slideViewPr>
    <p:cSldViewPr>
      <p:cViewPr varScale="1">
        <p:scale>
          <a:sx n="88" d="100"/>
          <a:sy n="88" d="100"/>
        </p:scale>
        <p:origin x="-56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68" y="-90"/>
      </p:cViewPr>
      <p:guideLst>
        <p:guide orient="horz" pos="311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1"/>
            <a:ext cx="2945659" cy="493712"/>
          </a:xfrm>
          <a:prstGeom prst="rect">
            <a:avLst/>
          </a:prstGeom>
        </p:spPr>
        <p:txBody>
          <a:bodyPr vert="horz" lIns="91440" tIns="45720" rIns="91440" bIns="45720" rtlCol="0"/>
          <a:lstStyle>
            <a:lvl1pPr algn="r">
              <a:defRPr sz="1200"/>
            </a:lvl1pPr>
          </a:lstStyle>
          <a:p>
            <a:fld id="{DEE7ACDF-4537-433D-B0CC-4C03976FF804}" type="datetimeFigureOut">
              <a:rPr lang="de-DE" smtClean="0"/>
              <a:pPr/>
              <a:t>07.02.2013</a:t>
            </a:fld>
            <a:endParaRPr lang="de-DE"/>
          </a:p>
        </p:txBody>
      </p:sp>
      <p:sp>
        <p:nvSpPr>
          <p:cNvPr id="4" name="Fußzeilenplatzhalter 3"/>
          <p:cNvSpPr>
            <a:spLocks noGrp="1"/>
          </p:cNvSpPr>
          <p:nvPr>
            <p:ph type="ftr" sz="quarter" idx="2"/>
          </p:nvPr>
        </p:nvSpPr>
        <p:spPr>
          <a:xfrm>
            <a:off x="0" y="9378825"/>
            <a:ext cx="2945659" cy="49371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8825"/>
            <a:ext cx="2945659" cy="493712"/>
          </a:xfrm>
          <a:prstGeom prst="rect">
            <a:avLst/>
          </a:prstGeom>
        </p:spPr>
        <p:txBody>
          <a:bodyPr vert="horz" lIns="91440" tIns="45720" rIns="91440" bIns="45720" rtlCol="0" anchor="b"/>
          <a:lstStyle>
            <a:lvl1pPr algn="r">
              <a:defRPr sz="1200"/>
            </a:lvl1pPr>
          </a:lstStyle>
          <a:p>
            <a:fld id="{3C09563D-9C9D-42D0-9021-F840B8A87529}" type="slidenum">
              <a:rPr lang="de-DE" smtClean="0"/>
              <a:pPr/>
              <a:t>‹Nr.›</a:t>
            </a:fld>
            <a:endParaRPr lang="de-DE"/>
          </a:p>
        </p:txBody>
      </p:sp>
    </p:spTree>
    <p:extLst>
      <p:ext uri="{BB962C8B-B14F-4D97-AF65-F5344CB8AC3E}">
        <p14:creationId xmlns:p14="http://schemas.microsoft.com/office/powerpoint/2010/main" val="2454258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1"/>
            <a:ext cx="2945659" cy="493712"/>
          </a:xfrm>
          <a:prstGeom prst="rect">
            <a:avLst/>
          </a:prstGeom>
        </p:spPr>
        <p:txBody>
          <a:bodyPr vert="horz" lIns="91440" tIns="45720" rIns="91440" bIns="45720" rtlCol="0"/>
          <a:lstStyle>
            <a:lvl1pPr algn="r">
              <a:defRPr sz="1200"/>
            </a:lvl1pPr>
          </a:lstStyle>
          <a:p>
            <a:fld id="{22C50E88-05D5-4742-9143-0E126FA9C21B}" type="datetimeFigureOut">
              <a:rPr lang="de-DE" smtClean="0"/>
              <a:pPr/>
              <a:t>07.02.2013</a:t>
            </a:fld>
            <a:endParaRPr lang="de-DE"/>
          </a:p>
        </p:txBody>
      </p:sp>
      <p:sp>
        <p:nvSpPr>
          <p:cNvPr id="4" name="Folienbildplatzhalt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378825"/>
            <a:ext cx="2945659" cy="49371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8825"/>
            <a:ext cx="2945659" cy="493712"/>
          </a:xfrm>
          <a:prstGeom prst="rect">
            <a:avLst/>
          </a:prstGeom>
        </p:spPr>
        <p:txBody>
          <a:bodyPr vert="horz" lIns="91440" tIns="45720" rIns="91440" bIns="45720" rtlCol="0" anchor="b"/>
          <a:lstStyle>
            <a:lvl1pPr algn="r">
              <a:defRPr sz="1200"/>
            </a:lvl1pPr>
          </a:lstStyle>
          <a:p>
            <a:fld id="{9BE464E0-7033-4688-9172-E6AD79D932A7}" type="slidenum">
              <a:rPr lang="de-DE" smtClean="0"/>
              <a:pPr/>
              <a:t>‹Nr.›</a:t>
            </a:fld>
            <a:endParaRPr lang="de-DE"/>
          </a:p>
        </p:txBody>
      </p:sp>
    </p:spTree>
    <p:extLst>
      <p:ext uri="{BB962C8B-B14F-4D97-AF65-F5344CB8AC3E}">
        <p14:creationId xmlns:p14="http://schemas.microsoft.com/office/powerpoint/2010/main" val="47075163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22543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10</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66918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11</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342313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None/>
            </a:pP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9BE464E0-7033-4688-9172-E6AD79D932A7}" type="slidenum">
              <a:rPr lang="de-DE" smtClean="0"/>
              <a:pPr/>
              <a:t>12</a:t>
            </a:fld>
            <a:endParaRPr lang="de-DE"/>
          </a:p>
        </p:txBody>
      </p:sp>
    </p:spTree>
    <p:extLst>
      <p:ext uri="{BB962C8B-B14F-4D97-AF65-F5344CB8AC3E}">
        <p14:creationId xmlns:p14="http://schemas.microsoft.com/office/powerpoint/2010/main" val="293576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13</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349098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9BE464E0-7033-4688-9172-E6AD79D932A7}" type="slidenum">
              <a:rPr lang="de-DE" smtClean="0"/>
              <a:pPr/>
              <a:t>14</a:t>
            </a:fld>
            <a:endParaRPr lang="de-DE"/>
          </a:p>
        </p:txBody>
      </p:sp>
    </p:spTree>
    <p:extLst>
      <p:ext uri="{BB962C8B-B14F-4D97-AF65-F5344CB8AC3E}">
        <p14:creationId xmlns:p14="http://schemas.microsoft.com/office/powerpoint/2010/main" val="3573621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9BE464E0-7033-4688-9172-E6AD79D932A7}" type="slidenum">
              <a:rPr lang="de-DE" smtClean="0"/>
              <a:pPr/>
              <a:t>16</a:t>
            </a:fld>
            <a:endParaRPr lang="de-DE"/>
          </a:p>
        </p:txBody>
      </p:sp>
    </p:spTree>
    <p:extLst>
      <p:ext uri="{BB962C8B-B14F-4D97-AF65-F5344CB8AC3E}">
        <p14:creationId xmlns:p14="http://schemas.microsoft.com/office/powerpoint/2010/main" val="3811150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17</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37027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18</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00970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9BE464E0-7033-4688-9172-E6AD79D932A7}" type="slidenum">
              <a:rPr lang="de-DE" smtClean="0"/>
              <a:pPr/>
              <a:t>19</a:t>
            </a:fld>
            <a:endParaRPr lang="de-DE"/>
          </a:p>
        </p:txBody>
      </p:sp>
    </p:spTree>
    <p:extLst>
      <p:ext uri="{BB962C8B-B14F-4D97-AF65-F5344CB8AC3E}">
        <p14:creationId xmlns:p14="http://schemas.microsoft.com/office/powerpoint/2010/main" val="3386094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BE464E0-7033-4688-9172-E6AD79D932A7}" type="slidenum">
              <a:rPr lang="de-DE" smtClean="0"/>
              <a:pPr/>
              <a:t>20</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52667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2</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1658806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3</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164896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4</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54606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5</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312556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6</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31448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7</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4011722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endParaRPr lang="de-DE" dirty="0"/>
          </a:p>
        </p:txBody>
      </p:sp>
      <p:sp>
        <p:nvSpPr>
          <p:cNvPr id="4" name="Foliennummernplatzhalter 3"/>
          <p:cNvSpPr>
            <a:spLocks noGrp="1"/>
          </p:cNvSpPr>
          <p:nvPr>
            <p:ph type="sldNum" sz="quarter" idx="10"/>
          </p:nvPr>
        </p:nvSpPr>
        <p:spPr/>
        <p:txBody>
          <a:bodyPr/>
          <a:lstStyle/>
          <a:p>
            <a:fld id="{9BE464E0-7033-4688-9172-E6AD79D932A7}" type="slidenum">
              <a:rPr lang="de-DE" smtClean="0"/>
              <a:pPr/>
              <a:t>8</a:t>
            </a:fld>
            <a:endParaRPr lang="de-DE"/>
          </a:p>
        </p:txBody>
      </p:sp>
      <p:sp>
        <p:nvSpPr>
          <p:cNvPr id="5" name="Fußzeilenplatzhalter 4"/>
          <p:cNvSpPr>
            <a:spLocks noGrp="1"/>
          </p:cNvSpPr>
          <p:nvPr>
            <p:ph type="ftr" sz="quarter" idx="11"/>
          </p:nvPr>
        </p:nvSpPr>
        <p:spPr/>
        <p:txBody>
          <a:bodyPr/>
          <a:lstStyle/>
          <a:p>
            <a:endParaRPr lang="de-DE"/>
          </a:p>
        </p:txBody>
      </p:sp>
    </p:spTree>
    <p:extLst>
      <p:ext uri="{BB962C8B-B14F-4D97-AF65-F5344CB8AC3E}">
        <p14:creationId xmlns:p14="http://schemas.microsoft.com/office/powerpoint/2010/main" val="2857336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itchFamily="34" charset="0"/>
              <a:buNone/>
            </a:pP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9BE464E0-7033-4688-9172-E6AD79D932A7}" type="slidenum">
              <a:rPr lang="de-DE" smtClean="0"/>
              <a:pPr/>
              <a:t>9</a:t>
            </a:fld>
            <a:endParaRPr lang="de-DE"/>
          </a:p>
        </p:txBody>
      </p:sp>
    </p:spTree>
    <p:extLst>
      <p:ext uri="{BB962C8B-B14F-4D97-AF65-F5344CB8AC3E}">
        <p14:creationId xmlns:p14="http://schemas.microsoft.com/office/powerpoint/2010/main" val="525746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DADD8225-4ECF-495B-8FEA-8A85D49977B1}" type="datetime1">
              <a:rPr lang="de-DE" smtClean="0"/>
              <a:pPr/>
              <a:t>07.02.2013</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2183846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E7A7B98-A920-4D43-8FC3-5D9D4287CFFD}" type="datetime1">
              <a:rPr lang="de-DE" smtClean="0"/>
              <a:pPr/>
              <a:t>07.02.2013</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12637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2CC5075-3875-4D46-A483-EDB7EBB21FF5}" type="datetime1">
              <a:rPr lang="de-DE" smtClean="0"/>
              <a:pPr/>
              <a:t>07.02.2013</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10464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7193A7A-AA06-4B71-8AAF-F4AF4358FEE9}" type="datetime1">
              <a:rPr lang="de-DE" smtClean="0"/>
              <a:pPr/>
              <a:t>07.02.2013</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49664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08CF5E19-E627-4A43-A8C8-CA7AC0E0D8A9}" type="datetime1">
              <a:rPr lang="de-DE" smtClean="0"/>
              <a:pPr/>
              <a:t>07.02.2013</a:t>
            </a:fld>
            <a:endParaRPr lang="de-DE"/>
          </a:p>
        </p:txBody>
      </p:sp>
      <p:sp>
        <p:nvSpPr>
          <p:cNvPr id="5" name="Fußzeilenplatzhalter 4"/>
          <p:cNvSpPr>
            <a:spLocks noGrp="1"/>
          </p:cNvSpPr>
          <p:nvPr>
            <p:ph type="ftr" sz="quarter" idx="11"/>
          </p:nvPr>
        </p:nvSpPr>
        <p:spPr/>
        <p:txBody>
          <a:bodyPr/>
          <a:lstStyle/>
          <a:p>
            <a:r>
              <a:rPr lang="de-DE" smtClean="0"/>
              <a:t>Ronny Weigang   Trainer A / Parcourschef   info@parcourschef.info</a:t>
            </a:r>
            <a:endParaRPr lang="de-DE"/>
          </a:p>
        </p:txBody>
      </p:sp>
      <p:sp>
        <p:nvSpPr>
          <p:cNvPr id="6" name="Foliennummernplatzhalter 5"/>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108151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782713E-DB61-4C09-9AC1-211A500A4119}" type="datetime1">
              <a:rPr lang="de-DE" smtClean="0"/>
              <a:pPr/>
              <a:t>07.02.2013</a:t>
            </a:fld>
            <a:endParaRPr lang="de-DE"/>
          </a:p>
        </p:txBody>
      </p:sp>
      <p:sp>
        <p:nvSpPr>
          <p:cNvPr id="6" name="Fußzeilenplatzhalter 5"/>
          <p:cNvSpPr>
            <a:spLocks noGrp="1"/>
          </p:cNvSpPr>
          <p:nvPr>
            <p:ph type="ftr" sz="quarter" idx="11"/>
          </p:nvPr>
        </p:nvSpPr>
        <p:spPr/>
        <p:txBody>
          <a:bodyPr/>
          <a:lstStyle/>
          <a:p>
            <a:r>
              <a:rPr lang="de-DE" smtClean="0"/>
              <a:t>Ronny Weigang   Trainer A / Parcourschef   info@parcourschef.info</a:t>
            </a:r>
            <a:endParaRPr lang="de-DE"/>
          </a:p>
        </p:txBody>
      </p:sp>
      <p:sp>
        <p:nvSpPr>
          <p:cNvPr id="7" name="Foliennummernplatzhalter 6"/>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09201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A13EFE8-1BC5-4435-9F54-6A61FD8A7097}" type="datetime1">
              <a:rPr lang="de-DE" smtClean="0"/>
              <a:pPr/>
              <a:t>07.02.2013</a:t>
            </a:fld>
            <a:endParaRPr lang="de-DE"/>
          </a:p>
        </p:txBody>
      </p:sp>
      <p:sp>
        <p:nvSpPr>
          <p:cNvPr id="8" name="Fußzeilenplatzhalter 7"/>
          <p:cNvSpPr>
            <a:spLocks noGrp="1"/>
          </p:cNvSpPr>
          <p:nvPr>
            <p:ph type="ftr" sz="quarter" idx="11"/>
          </p:nvPr>
        </p:nvSpPr>
        <p:spPr/>
        <p:txBody>
          <a:bodyPr/>
          <a:lstStyle/>
          <a:p>
            <a:r>
              <a:rPr lang="de-DE" smtClean="0"/>
              <a:t>Ronny Weigang   Trainer A / Parcourschef   info@parcourschef.info</a:t>
            </a:r>
            <a:endParaRPr lang="de-DE"/>
          </a:p>
        </p:txBody>
      </p:sp>
      <p:sp>
        <p:nvSpPr>
          <p:cNvPr id="9" name="Foliennummernplatzhalter 8"/>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20568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68B7D81-AE45-4969-8FA8-8438FF817DA0}" type="datetime1">
              <a:rPr lang="de-DE" smtClean="0"/>
              <a:pPr/>
              <a:t>07.02.2013</a:t>
            </a:fld>
            <a:endParaRPr lang="de-DE"/>
          </a:p>
        </p:txBody>
      </p:sp>
      <p:sp>
        <p:nvSpPr>
          <p:cNvPr id="4" name="Fußzeilenplatzhalter 3"/>
          <p:cNvSpPr>
            <a:spLocks noGrp="1"/>
          </p:cNvSpPr>
          <p:nvPr>
            <p:ph type="ftr" sz="quarter" idx="11"/>
          </p:nvPr>
        </p:nvSpPr>
        <p:spPr/>
        <p:txBody>
          <a:bodyPr/>
          <a:lstStyle/>
          <a:p>
            <a:r>
              <a:rPr lang="de-DE" smtClean="0"/>
              <a:t>Ronny Weigang   Trainer A / Parcourschef   info@parcourschef.info</a:t>
            </a:r>
            <a:endParaRPr lang="de-DE"/>
          </a:p>
        </p:txBody>
      </p:sp>
      <p:sp>
        <p:nvSpPr>
          <p:cNvPr id="5" name="Foliennummernplatzhalter 4"/>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12442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A4CDAF0-38E5-4DDC-91C0-B426293548EF}" type="datetime1">
              <a:rPr lang="de-DE" smtClean="0"/>
              <a:pPr/>
              <a:t>07.02.2013</a:t>
            </a:fld>
            <a:endParaRPr lang="de-DE"/>
          </a:p>
        </p:txBody>
      </p:sp>
      <p:sp>
        <p:nvSpPr>
          <p:cNvPr id="3" name="Fußzeilenplatzhalter 2"/>
          <p:cNvSpPr>
            <a:spLocks noGrp="1"/>
          </p:cNvSpPr>
          <p:nvPr>
            <p:ph type="ftr" sz="quarter" idx="11"/>
          </p:nvPr>
        </p:nvSpPr>
        <p:spPr/>
        <p:txBody>
          <a:bodyPr/>
          <a:lstStyle/>
          <a:p>
            <a:r>
              <a:rPr lang="de-DE" smtClean="0"/>
              <a:t>Ronny Weigang   Trainer A / Parcourschef   info@parcourschef.info</a:t>
            </a:r>
            <a:endParaRPr lang="de-DE"/>
          </a:p>
        </p:txBody>
      </p:sp>
      <p:sp>
        <p:nvSpPr>
          <p:cNvPr id="4" name="Foliennummernplatzhalter 3"/>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328626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DD897D6-B21D-4E19-8541-DC86F1DE01B0}" type="datetime1">
              <a:rPr lang="de-DE" smtClean="0"/>
              <a:pPr/>
              <a:t>07.02.2013</a:t>
            </a:fld>
            <a:endParaRPr lang="de-DE"/>
          </a:p>
        </p:txBody>
      </p:sp>
      <p:sp>
        <p:nvSpPr>
          <p:cNvPr id="6" name="Fußzeilenplatzhalter 5"/>
          <p:cNvSpPr>
            <a:spLocks noGrp="1"/>
          </p:cNvSpPr>
          <p:nvPr>
            <p:ph type="ftr" sz="quarter" idx="11"/>
          </p:nvPr>
        </p:nvSpPr>
        <p:spPr/>
        <p:txBody>
          <a:bodyPr/>
          <a:lstStyle/>
          <a:p>
            <a:r>
              <a:rPr lang="de-DE" smtClean="0"/>
              <a:t>Ronny Weigang   Trainer A / Parcourschef   info@parcourschef.info</a:t>
            </a:r>
            <a:endParaRPr lang="de-DE"/>
          </a:p>
        </p:txBody>
      </p:sp>
      <p:sp>
        <p:nvSpPr>
          <p:cNvPr id="7" name="Foliennummernplatzhalter 6"/>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20484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DBAE45E6-EA4A-4AF3-95ED-74A441B0EC8C}" type="datetime1">
              <a:rPr lang="de-DE" smtClean="0"/>
              <a:pPr/>
              <a:t>07.02.2013</a:t>
            </a:fld>
            <a:endParaRPr lang="de-DE"/>
          </a:p>
        </p:txBody>
      </p:sp>
      <p:sp>
        <p:nvSpPr>
          <p:cNvPr id="6" name="Fußzeilenplatzhalter 5"/>
          <p:cNvSpPr>
            <a:spLocks noGrp="1"/>
          </p:cNvSpPr>
          <p:nvPr>
            <p:ph type="ftr" sz="quarter" idx="11"/>
          </p:nvPr>
        </p:nvSpPr>
        <p:spPr/>
        <p:txBody>
          <a:bodyPr/>
          <a:lstStyle/>
          <a:p>
            <a:r>
              <a:rPr lang="de-DE" smtClean="0"/>
              <a:t>Ronny Weigang   Trainer A / Parcourschef   info@parcourschef.info</a:t>
            </a:r>
            <a:endParaRPr lang="de-DE"/>
          </a:p>
        </p:txBody>
      </p:sp>
      <p:sp>
        <p:nvSpPr>
          <p:cNvPr id="7" name="Foliennummernplatzhalter 6"/>
          <p:cNvSpPr>
            <a:spLocks noGrp="1"/>
          </p:cNvSpPr>
          <p:nvPr>
            <p:ph type="sldNum" sz="quarter" idx="12"/>
          </p:nvPr>
        </p:nvSpPr>
        <p:spPr/>
        <p:txBody>
          <a:bodyPr/>
          <a:lstStyle/>
          <a:p>
            <a:fld id="{0DECEF6A-0506-4D6A-B6A4-2BA8F73AB2D6}" type="slidenum">
              <a:rPr lang="de-DE" smtClean="0"/>
              <a:pPr/>
              <a:t>‹Nr.›</a:t>
            </a:fld>
            <a:endParaRPr lang="de-DE"/>
          </a:p>
        </p:txBody>
      </p:sp>
    </p:spTree>
    <p:extLst>
      <p:ext uri="{BB962C8B-B14F-4D97-AF65-F5344CB8AC3E}">
        <p14:creationId xmlns:p14="http://schemas.microsoft.com/office/powerpoint/2010/main" val="67797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0D611-D904-4D9D-8C7D-9C065610241E}" type="datetime1">
              <a:rPr lang="de-DE" smtClean="0"/>
              <a:pPr/>
              <a:t>07.02.2013</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Ronny Weigang   Trainer A / Parcourschef   info@parcourschef.info</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CEF6A-0506-4D6A-B6A4-2BA8F73AB2D6}" type="slidenum">
              <a:rPr lang="de-DE" smtClean="0"/>
              <a:pPr/>
              <a:t>‹Nr.›</a:t>
            </a:fld>
            <a:endParaRPr lang="de-DE"/>
          </a:p>
        </p:txBody>
      </p:sp>
    </p:spTree>
    <p:extLst>
      <p:ext uri="{BB962C8B-B14F-4D97-AF65-F5344CB8AC3E}">
        <p14:creationId xmlns:p14="http://schemas.microsoft.com/office/powerpoint/2010/main" val="76871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1484784"/>
            <a:ext cx="7772400" cy="2478137"/>
          </a:xfrm>
        </p:spPr>
        <p:txBody>
          <a:bodyPr>
            <a:normAutofit/>
          </a:bodyPr>
          <a:lstStyle/>
          <a:p>
            <a:r>
              <a:rPr lang="de-DE" sz="4000" b="1" i="1" dirty="0" smtClean="0">
                <a:solidFill>
                  <a:schemeClr val="tx2">
                    <a:lumMod val="75000"/>
                  </a:schemeClr>
                </a:solidFill>
              </a:rPr>
              <a:t>Kinder- und Jugendtraining </a:t>
            </a:r>
            <a:br>
              <a:rPr lang="de-DE" sz="4000" b="1" i="1" dirty="0" smtClean="0">
                <a:solidFill>
                  <a:schemeClr val="tx2">
                    <a:lumMod val="75000"/>
                  </a:schemeClr>
                </a:solidFill>
              </a:rPr>
            </a:br>
            <a:r>
              <a:rPr lang="de-DE" sz="4000" b="1" i="1" dirty="0" smtClean="0">
                <a:solidFill>
                  <a:schemeClr val="tx2">
                    <a:lumMod val="75000"/>
                  </a:schemeClr>
                </a:solidFill>
              </a:rPr>
              <a:t/>
            </a:r>
            <a:br>
              <a:rPr lang="de-DE" sz="4000" b="1" i="1" dirty="0" smtClean="0">
                <a:solidFill>
                  <a:schemeClr val="tx2">
                    <a:lumMod val="75000"/>
                  </a:schemeClr>
                </a:solidFill>
              </a:rPr>
            </a:br>
            <a:r>
              <a:rPr lang="de-DE" sz="4000" b="1" i="1" dirty="0" smtClean="0">
                <a:solidFill>
                  <a:schemeClr val="tx2">
                    <a:lumMod val="75000"/>
                  </a:schemeClr>
                </a:solidFill>
              </a:rPr>
              <a:t>Investition in die Fahrsportzukunft</a:t>
            </a:r>
            <a:endParaRPr lang="de-DE" sz="4000" b="1" i="1" dirty="0">
              <a:solidFill>
                <a:schemeClr val="tx2">
                  <a:lumMod val="75000"/>
                </a:schemeClr>
              </a:solidFill>
            </a:endParaRPr>
          </a:p>
        </p:txBody>
      </p:sp>
      <p:sp>
        <p:nvSpPr>
          <p:cNvPr id="3" name="Fußzeilenplatzhalter 2"/>
          <p:cNvSpPr>
            <a:spLocks noGrp="1"/>
          </p:cNvSpPr>
          <p:nvPr>
            <p:ph type="ftr" sz="quarter" idx="11"/>
          </p:nvPr>
        </p:nvSpPr>
        <p:spPr>
          <a:xfrm>
            <a:off x="1619672" y="6356350"/>
            <a:ext cx="5868144" cy="365125"/>
          </a:xfrm>
        </p:spPr>
        <p:txBody>
          <a:bodyPr/>
          <a:lstStyle/>
          <a:p>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04609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Dressur ist wichtig</a:t>
            </a:r>
            <a:endParaRPr lang="de-DE" b="1" dirty="0"/>
          </a:p>
        </p:txBody>
      </p:sp>
      <p:sp>
        <p:nvSpPr>
          <p:cNvPr id="3" name="Inhaltsplatzhalter 2"/>
          <p:cNvSpPr>
            <a:spLocks noGrp="1"/>
          </p:cNvSpPr>
          <p:nvPr>
            <p:ph idx="1"/>
          </p:nvPr>
        </p:nvSpPr>
        <p:spPr/>
        <p:txBody>
          <a:bodyPr/>
          <a:lstStyle/>
          <a:p>
            <a:r>
              <a:rPr lang="de-DE" sz="2800" dirty="0" smtClean="0"/>
              <a:t>Dressur fahren mit Orientierungskegeln und Hilfslinien</a:t>
            </a:r>
          </a:p>
          <a:p>
            <a:r>
              <a:rPr lang="de-DE" sz="2800" dirty="0" smtClean="0"/>
              <a:t>Buchstaben mit Symbolen unterstützen</a:t>
            </a:r>
          </a:p>
          <a:p>
            <a:pPr marL="0" indent="0">
              <a:buNone/>
            </a:pPr>
            <a:r>
              <a:rPr lang="de-DE" sz="2800" dirty="0" smtClean="0"/>
              <a:t>    M (Maus), B (Baum), F (Flugzeug),…</a:t>
            </a:r>
          </a:p>
          <a:p>
            <a:r>
              <a:rPr lang="de-DE" sz="2800" dirty="0" smtClean="0"/>
              <a:t>Verständlich ausdrücken </a:t>
            </a:r>
          </a:p>
          <a:p>
            <a:pPr marL="0" indent="0">
              <a:buNone/>
            </a:pPr>
            <a:r>
              <a:rPr lang="de-DE" sz="2800" dirty="0" smtClean="0"/>
              <a:t>    großen Kreis fahren</a:t>
            </a:r>
          </a:p>
          <a:p>
            <a:pPr marL="0" indent="0">
              <a:buNone/>
            </a:pPr>
            <a:r>
              <a:rPr lang="de-DE" sz="2800" dirty="0" smtClean="0"/>
              <a:t>    (Mittelzirkel)</a:t>
            </a:r>
            <a:endParaRPr lang="de-DE" sz="2800" dirty="0"/>
          </a:p>
          <a:p>
            <a:pPr marL="0" indent="0">
              <a:buNone/>
            </a:pPr>
            <a:endParaRPr lang="de-DE"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3573016"/>
            <a:ext cx="3815916" cy="2543944"/>
          </a:xfrm>
          <a:prstGeom prst="rect">
            <a:avLst/>
          </a:prstGeom>
        </p:spPr>
      </p:pic>
    </p:spTree>
    <p:extLst>
      <p:ext uri="{BB962C8B-B14F-4D97-AF65-F5344CB8AC3E}">
        <p14:creationId xmlns:p14="http://schemas.microsoft.com/office/powerpoint/2010/main" val="317941744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Kegelfahren</a:t>
            </a:r>
            <a:endParaRPr lang="de-DE" b="1" dirty="0"/>
          </a:p>
        </p:txBody>
      </p:sp>
      <p:sp>
        <p:nvSpPr>
          <p:cNvPr id="3" name="Inhaltsplatzhalter 2"/>
          <p:cNvSpPr>
            <a:spLocks noGrp="1"/>
          </p:cNvSpPr>
          <p:nvPr>
            <p:ph idx="1"/>
          </p:nvPr>
        </p:nvSpPr>
        <p:spPr>
          <a:xfrm>
            <a:off x="899592" y="1600201"/>
            <a:ext cx="7787208" cy="820688"/>
          </a:xfrm>
        </p:spPr>
        <p:txBody>
          <a:bodyPr>
            <a:normAutofit/>
          </a:bodyPr>
          <a:lstStyle/>
          <a:p>
            <a:pPr algn="ctr">
              <a:buNone/>
            </a:pPr>
            <a:r>
              <a:rPr lang="de-DE" sz="4000" dirty="0" smtClean="0"/>
              <a:t>Spaß muss erhalten bleiben!</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
        <p:nvSpPr>
          <p:cNvPr id="5" name="Inhaltsplatzhalter 2"/>
          <p:cNvSpPr txBox="1">
            <a:spLocks/>
          </p:cNvSpPr>
          <p:nvPr/>
        </p:nvSpPr>
        <p:spPr>
          <a:xfrm>
            <a:off x="971600" y="2852936"/>
            <a:ext cx="7787208" cy="2808312"/>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Aber: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Versteckte Dressurelemente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	z.B. Schrittpassage, Volte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Schlangenlinie im Schritt fahren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err="1" smtClean="0">
                <a:ln>
                  <a:noFill/>
                </a:ln>
                <a:solidFill>
                  <a:schemeClr val="tx1"/>
                </a:solidFill>
                <a:effectLst/>
                <a:uLnTx/>
                <a:uFillTx/>
                <a:latin typeface="+mn-lt"/>
                <a:ea typeface="+mn-ea"/>
                <a:cs typeface="+mn-cs"/>
              </a:rPr>
              <a:t>Haltebox</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/Linie</a:t>
            </a:r>
          </a:p>
        </p:txBody>
      </p:sp>
    </p:spTree>
    <p:extLst>
      <p:ext uri="{BB962C8B-B14F-4D97-AF65-F5344CB8AC3E}">
        <p14:creationId xmlns:p14="http://schemas.microsoft.com/office/powerpoint/2010/main" val="2820458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600" b="1" dirty="0" smtClean="0"/>
              <a:t>Einstiegsalter 15-20, Sportinteressierte</a:t>
            </a:r>
            <a:endParaRPr lang="de-DE" sz="3600" b="1" dirty="0"/>
          </a:p>
        </p:txBody>
      </p:sp>
      <p:sp>
        <p:nvSpPr>
          <p:cNvPr id="3" name="Inhaltsplatzhalter 2"/>
          <p:cNvSpPr>
            <a:spLocks noGrp="1"/>
          </p:cNvSpPr>
          <p:nvPr>
            <p:ph idx="1"/>
          </p:nvPr>
        </p:nvSpPr>
        <p:spPr>
          <a:xfrm>
            <a:off x="457200" y="1600201"/>
            <a:ext cx="8229600" cy="1972816"/>
          </a:xfrm>
        </p:spPr>
        <p:txBody>
          <a:bodyPr/>
          <a:lstStyle/>
          <a:p>
            <a:r>
              <a:rPr lang="de-DE" dirty="0" smtClean="0"/>
              <a:t>Sport im </a:t>
            </a:r>
            <a:r>
              <a:rPr lang="de-DE" dirty="0"/>
              <a:t>V</a:t>
            </a:r>
            <a:r>
              <a:rPr lang="de-DE" dirty="0" smtClean="0"/>
              <a:t>ordergrund</a:t>
            </a:r>
          </a:p>
          <a:p>
            <a:r>
              <a:rPr lang="de-DE" dirty="0" smtClean="0"/>
              <a:t>Klassisches Dressurtraining</a:t>
            </a:r>
          </a:p>
          <a:p>
            <a:r>
              <a:rPr lang="de-DE" dirty="0" smtClean="0"/>
              <a:t>Meist alleine</a:t>
            </a:r>
            <a:endParaRPr lang="de-DE"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
        <p:nvSpPr>
          <p:cNvPr id="5" name="Inhaltsplatzhalter 2"/>
          <p:cNvSpPr txBox="1">
            <a:spLocks/>
          </p:cNvSpPr>
          <p:nvPr/>
        </p:nvSpPr>
        <p:spPr>
          <a:xfrm>
            <a:off x="609600" y="3501008"/>
            <a:ext cx="8229600" cy="277755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HIER </a:t>
            </a:r>
            <a:r>
              <a:rPr kumimoji="0" lang="de-DE" sz="3200" b="0" i="0" u="none" strike="noStrike" kern="1200" cap="none" spc="0" normalizeH="0" noProof="0" dirty="0" smtClean="0">
                <a:ln>
                  <a:noFill/>
                </a:ln>
                <a:solidFill>
                  <a:schemeClr val="tx1"/>
                </a:solidFill>
                <a:effectLst/>
                <a:uLnTx/>
                <a:uFillTx/>
                <a:latin typeface="+mn-lt"/>
                <a:ea typeface="+mn-ea"/>
                <a:cs typeface="+mn-cs"/>
              </a:rPr>
              <a:t>muss Spaß </a:t>
            </a:r>
            <a:r>
              <a:rPr kumimoji="0" lang="de-DE" sz="3200" b="0" i="1" u="none" strike="noStrike" kern="1200" cap="none" spc="0" normalizeH="0" noProof="0" dirty="0" err="1" smtClean="0">
                <a:ln>
                  <a:noFill/>
                </a:ln>
                <a:solidFill>
                  <a:schemeClr val="tx1"/>
                </a:solidFill>
                <a:effectLst/>
                <a:uLnTx/>
                <a:uFillTx/>
                <a:latin typeface="+mn-lt"/>
                <a:ea typeface="+mn-ea"/>
                <a:cs typeface="+mn-cs"/>
              </a:rPr>
              <a:t>rausgekitzelt</a:t>
            </a:r>
            <a:r>
              <a:rPr kumimoji="0" lang="de-DE" sz="3200" b="0" i="0" u="none" strike="noStrike" kern="1200" cap="none" spc="0" normalizeH="0" noProof="0" dirty="0" smtClean="0">
                <a:ln>
                  <a:noFill/>
                </a:ln>
                <a:solidFill>
                  <a:schemeClr val="tx1"/>
                </a:solidFill>
                <a:effectLst/>
                <a:uLnTx/>
                <a:uFillTx/>
                <a:latin typeface="+mn-lt"/>
                <a:ea typeface="+mn-ea"/>
                <a:cs typeface="+mn-cs"/>
              </a:rPr>
              <a:t> werden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de-DE" sz="3200" dirty="0" smtClean="0"/>
              <a:t>Denken steht oft im Vordergrund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noProof="0" dirty="0" smtClean="0">
                <a:ln>
                  <a:noFill/>
                </a:ln>
                <a:solidFill>
                  <a:schemeClr val="tx1"/>
                </a:solidFill>
                <a:effectLst/>
                <a:uLnTx/>
                <a:uFillTx/>
                <a:latin typeface="+mn-lt"/>
                <a:ea typeface="+mn-ea"/>
                <a:cs typeface="+mn-cs"/>
              </a:rPr>
              <a:t>Weniger flexibel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de-DE" sz="3200" dirty="0" smtClean="0"/>
              <a:t>„Vorsicht“ fährt mit</a:t>
            </a:r>
            <a:endParaRPr kumimoji="0" lang="de-DE"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Inhaltsplatzhalter 2"/>
          <p:cNvSpPr txBox="1">
            <a:spLocks/>
          </p:cNvSpPr>
          <p:nvPr/>
        </p:nvSpPr>
        <p:spPr>
          <a:xfrm>
            <a:off x="4788024" y="4941168"/>
            <a:ext cx="3384376" cy="576064"/>
          </a:xfrm>
          <a:prstGeom prst="rect">
            <a:avLst/>
          </a:prstGeom>
          <a:solidFill>
            <a:schemeClr val="accent3">
              <a:lumMod val="40000"/>
              <a:lumOff val="60000"/>
            </a:schemeClr>
          </a:solidFill>
          <a:ln cmpd="sng">
            <a:solidFill>
              <a:schemeClr val="tx1"/>
            </a:solidFill>
          </a:ln>
        </p:spPr>
        <p:txBody>
          <a:bodyPr vert="horz" lIns="91440" tIns="45720" rIns="91440" bIns="45720" rtlCol="0">
            <a:normAutofit lnSpcReduction="10000"/>
            <a:scene3d>
              <a:camera prst="orthographicFront"/>
              <a:lightRig rig="threePt" dir="t"/>
            </a:scene3d>
            <a:sp3d>
              <a:bevelT w="12700"/>
            </a:sp3d>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de-DE" sz="3200" b="1" i="0" u="none" strike="noStrike" kern="1200" cap="none" spc="0" normalizeH="0" baseline="0" noProof="0" dirty="0" smtClean="0">
                <a:ln>
                  <a:solidFill>
                    <a:schemeClr val="accent1">
                      <a:alpha val="78000"/>
                    </a:schemeClr>
                  </a:solidFill>
                </a:ln>
                <a:solidFill>
                  <a:srgbClr val="FF0000"/>
                </a:solidFill>
                <a:effectLst/>
                <a:uLnTx/>
                <a:uFillTx/>
                <a:latin typeface="+mn-lt"/>
                <a:ea typeface="+mn-ea"/>
                <a:cs typeface="+mn-cs"/>
              </a:rPr>
              <a:t>Mitfahrer suchen</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de-DE" sz="3200" b="0" i="0" u="none" strike="noStrike" kern="1200" cap="none" spc="0" normalizeH="0" noProof="0" dirty="0" smtClean="0">
              <a:ln>
                <a:solidFill>
                  <a:schemeClr val="accent1">
                    <a:alpha val="78000"/>
                  </a:schemeClr>
                </a:solid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de-DE" sz="3200" b="0" i="0" u="none" strike="noStrike" kern="1200" cap="none" spc="0" normalizeH="0" baseline="0" noProof="0" dirty="0">
              <a:ln>
                <a:solidFill>
                  <a:schemeClr val="accent1">
                    <a:alpha val="78000"/>
                  </a:schemeClr>
                </a:solid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295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circle(in)">
                                      <p:cBhvr>
                                        <p:cTn id="2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Veranstaltungen / Turniere</a:t>
            </a:r>
            <a:endParaRPr lang="de-DE" b="1" dirty="0"/>
          </a:p>
        </p:txBody>
      </p:sp>
      <p:sp>
        <p:nvSpPr>
          <p:cNvPr id="3" name="Inhaltsplatzhalter 2"/>
          <p:cNvSpPr>
            <a:spLocks noGrp="1"/>
          </p:cNvSpPr>
          <p:nvPr>
            <p:ph idx="1"/>
          </p:nvPr>
        </p:nvSpPr>
        <p:spPr>
          <a:xfrm>
            <a:off x="467544" y="1340768"/>
            <a:ext cx="8229600" cy="4525963"/>
          </a:xfrm>
        </p:spPr>
        <p:txBody>
          <a:bodyPr/>
          <a:lstStyle/>
          <a:p>
            <a:r>
              <a:rPr lang="de-DE" dirty="0" smtClean="0"/>
              <a:t>Jugendturniere</a:t>
            </a:r>
          </a:p>
          <a:p>
            <a:r>
              <a:rPr lang="de-DE" dirty="0" smtClean="0"/>
              <a:t>WBO Veranstaltungen</a:t>
            </a:r>
          </a:p>
          <a:p>
            <a:r>
              <a:rPr lang="de-DE" dirty="0" smtClean="0"/>
              <a:t>Vorstellung in der Öffentlichkeit</a:t>
            </a:r>
          </a:p>
          <a:p>
            <a:endParaRPr lang="de-DE" dirty="0"/>
          </a:p>
        </p:txBody>
      </p:sp>
      <p:sp>
        <p:nvSpPr>
          <p:cNvPr id="4" name="Fußzeilenplatzhalter 3"/>
          <p:cNvSpPr>
            <a:spLocks noGrp="1"/>
          </p:cNvSpPr>
          <p:nvPr>
            <p:ph type="ftr" sz="quarter" idx="11"/>
          </p:nvPr>
        </p:nvSpPr>
        <p:spPr>
          <a:xfrm>
            <a:off x="467544" y="6356350"/>
            <a:ext cx="5552256"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3068959"/>
            <a:ext cx="4464496" cy="2975731"/>
          </a:xfrm>
          <a:prstGeom prst="rect">
            <a:avLst/>
          </a:prstGeom>
        </p:spPr>
      </p:pic>
    </p:spTree>
    <p:extLst>
      <p:ext uri="{BB962C8B-B14F-4D97-AF65-F5344CB8AC3E}">
        <p14:creationId xmlns:p14="http://schemas.microsoft.com/office/powerpoint/2010/main" val="22633435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Familiensport</a:t>
            </a:r>
            <a:endParaRPr lang="de-DE" dirty="0"/>
          </a:p>
        </p:txBody>
      </p:sp>
      <p:sp>
        <p:nvSpPr>
          <p:cNvPr id="3" name="Inhaltsplatzhalter 2"/>
          <p:cNvSpPr>
            <a:spLocks noGrp="1"/>
          </p:cNvSpPr>
          <p:nvPr>
            <p:ph idx="1"/>
          </p:nvPr>
        </p:nvSpPr>
        <p:spPr/>
        <p:txBody>
          <a:bodyPr/>
          <a:lstStyle/>
          <a:p>
            <a:r>
              <a:rPr lang="de-DE" dirty="0" smtClean="0"/>
              <a:t>Eltern mit einbeziehen</a:t>
            </a:r>
          </a:p>
          <a:p>
            <a:r>
              <a:rPr lang="de-DE" dirty="0" smtClean="0"/>
              <a:t>Schnupperstunden anbieten für Angehörige</a:t>
            </a:r>
          </a:p>
          <a:p>
            <a:r>
              <a:rPr lang="de-DE" dirty="0" smtClean="0"/>
              <a:t>Seminare anbieten</a:t>
            </a:r>
          </a:p>
          <a:p>
            <a:pPr lvl="1"/>
            <a:r>
              <a:rPr lang="de-DE" dirty="0" smtClean="0"/>
              <a:t>Eltern beim Turnier / Verhaltenskodex</a:t>
            </a:r>
          </a:p>
          <a:p>
            <a:pPr lvl="1"/>
            <a:r>
              <a:rPr lang="de-DE" dirty="0" smtClean="0"/>
              <a:t>Anhängerfahrkurs</a:t>
            </a:r>
          </a:p>
          <a:p>
            <a:endParaRPr lang="de-DE"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2">
                    <a:lumMod val="75000"/>
                  </a:schemeClr>
                </a:solidFill>
                <a:latin typeface="Arial" pitchFamily="34" charset="0"/>
                <a:cs typeface="Arial" pitchFamily="34" charset="0"/>
              </a:rPr>
              <a:t>Ronny </a:t>
            </a:r>
            <a:r>
              <a:rPr lang="de-DE" sz="1000" i="1" dirty="0" err="1" smtClean="0">
                <a:solidFill>
                  <a:schemeClr val="tx2">
                    <a:lumMod val="75000"/>
                  </a:schemeClr>
                </a:solidFill>
                <a:latin typeface="Arial" pitchFamily="34" charset="0"/>
                <a:cs typeface="Arial" pitchFamily="34" charset="0"/>
              </a:rPr>
              <a:t>Weigang</a:t>
            </a:r>
            <a:r>
              <a:rPr lang="de-DE" sz="1000" i="1" dirty="0" smtClean="0">
                <a:solidFill>
                  <a:schemeClr val="tx2">
                    <a:lumMod val="75000"/>
                  </a:schemeClr>
                </a:solidFill>
                <a:latin typeface="Arial" pitchFamily="34" charset="0"/>
                <a:cs typeface="Arial" pitchFamily="34" charset="0"/>
              </a:rPr>
              <a:t>   Trainer A / Parcourschef   info@parcourschef.info</a:t>
            </a:r>
            <a:endParaRPr lang="de-DE" sz="1000" i="1" dirty="0">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6667977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Schulsport</a:t>
            </a:r>
            <a:endParaRPr lang="de-DE" dirty="0"/>
          </a:p>
        </p:txBody>
      </p:sp>
      <p:sp>
        <p:nvSpPr>
          <p:cNvPr id="3" name="Inhaltsplatzhalter 2"/>
          <p:cNvSpPr>
            <a:spLocks noGrp="1"/>
          </p:cNvSpPr>
          <p:nvPr>
            <p:ph idx="1"/>
          </p:nvPr>
        </p:nvSpPr>
        <p:spPr/>
        <p:txBody>
          <a:bodyPr/>
          <a:lstStyle/>
          <a:p>
            <a:r>
              <a:rPr lang="de-DE" dirty="0" smtClean="0"/>
              <a:t>Kooperation Verein – Schule/Kindergarten</a:t>
            </a:r>
          </a:p>
          <a:p>
            <a:endParaRPr lang="de-DE"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smtClean="0">
                <a:solidFill>
                  <a:schemeClr val="tx2">
                    <a:lumMod val="75000"/>
                  </a:schemeClr>
                </a:solidFill>
                <a:latin typeface="Arial" pitchFamily="34" charset="0"/>
                <a:cs typeface="Arial" pitchFamily="34" charset="0"/>
              </a:rPr>
              <a:t>Ronny Weigang   Trainer A / Parcourschef   info@parcourschef.info</a:t>
            </a:r>
            <a:endParaRPr lang="de-DE" sz="1000" i="1">
              <a:solidFill>
                <a:schemeClr val="tx2">
                  <a:lumMod val="75000"/>
                </a:schemeClr>
              </a:solidFill>
              <a:latin typeface="Arial" pitchFamily="34" charset="0"/>
              <a:cs typeface="Arial" pitchFamily="34" charset="0"/>
            </a:endParaRPr>
          </a:p>
        </p:txBody>
      </p:sp>
      <p:pic>
        <p:nvPicPr>
          <p:cNvPr id="1026" name="Picture 2" descr="C:\Dokumente und Einstellungen\rweigang\Eigene Dateien\ronny\Neue Grundscule\Kutscherclub\bilder\DSCF22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2136981"/>
            <a:ext cx="5489643" cy="41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797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Fördermöglichkeiten</a:t>
            </a:r>
            <a:endParaRPr lang="de-DE" dirty="0"/>
          </a:p>
        </p:txBody>
      </p:sp>
      <p:sp>
        <p:nvSpPr>
          <p:cNvPr id="3" name="Inhaltsplatzhalter 2"/>
          <p:cNvSpPr>
            <a:spLocks noGrp="1"/>
          </p:cNvSpPr>
          <p:nvPr>
            <p:ph idx="1"/>
          </p:nvPr>
        </p:nvSpPr>
        <p:spPr/>
        <p:txBody>
          <a:bodyPr/>
          <a:lstStyle/>
          <a:p>
            <a:r>
              <a:rPr lang="de-DE" dirty="0" smtClean="0"/>
              <a:t>Landessportbund / Kreissportbund</a:t>
            </a:r>
          </a:p>
          <a:p>
            <a:r>
              <a:rPr lang="de-DE" dirty="0" smtClean="0"/>
              <a:t>FN „Reithelmaktion für Schulsport“</a:t>
            </a:r>
          </a:p>
          <a:p>
            <a:r>
              <a:rPr lang="de-DE" dirty="0" smtClean="0"/>
              <a:t>Firmen ansprechen</a:t>
            </a:r>
          </a:p>
          <a:p>
            <a:r>
              <a:rPr lang="de-DE" dirty="0" err="1" smtClean="0"/>
              <a:t>BZgA</a:t>
            </a:r>
            <a:r>
              <a:rPr lang="de-DE" dirty="0" smtClean="0"/>
              <a:t> </a:t>
            </a:r>
          </a:p>
          <a:p>
            <a:pPr lvl="1"/>
            <a:r>
              <a:rPr lang="de-DE" dirty="0" smtClean="0"/>
              <a:t>„Kinder Stark machen“</a:t>
            </a:r>
          </a:p>
          <a:p>
            <a:pPr lvl="1"/>
            <a:r>
              <a:rPr lang="de-DE" dirty="0" smtClean="0"/>
              <a:t>„Alkoholfrei Sport genießen“</a:t>
            </a:r>
          </a:p>
          <a:p>
            <a:endParaRPr lang="de-DE" dirty="0" smtClean="0"/>
          </a:p>
          <a:p>
            <a:endParaRPr lang="de-DE" dirty="0" smtClean="0"/>
          </a:p>
          <a:p>
            <a:endParaRPr lang="de-DE"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2">
                    <a:lumMod val="75000"/>
                  </a:schemeClr>
                </a:solidFill>
                <a:latin typeface="Arial" pitchFamily="34" charset="0"/>
                <a:cs typeface="Arial" pitchFamily="34" charset="0"/>
              </a:rPr>
              <a:t>Ronny </a:t>
            </a:r>
            <a:r>
              <a:rPr lang="de-DE" sz="1000" i="1" dirty="0" err="1" smtClean="0">
                <a:solidFill>
                  <a:schemeClr val="tx2">
                    <a:lumMod val="75000"/>
                  </a:schemeClr>
                </a:solidFill>
                <a:latin typeface="Arial" pitchFamily="34" charset="0"/>
                <a:cs typeface="Arial" pitchFamily="34" charset="0"/>
              </a:rPr>
              <a:t>Weigang</a:t>
            </a:r>
            <a:r>
              <a:rPr lang="de-DE" sz="1000" i="1" dirty="0" smtClean="0">
                <a:solidFill>
                  <a:schemeClr val="tx2">
                    <a:lumMod val="75000"/>
                  </a:schemeClr>
                </a:solidFill>
                <a:latin typeface="Arial" pitchFamily="34" charset="0"/>
                <a:cs typeface="Arial" pitchFamily="34" charset="0"/>
              </a:rPr>
              <a:t>   Trainer A / Parcourschef   info@parcourschef.info</a:t>
            </a:r>
            <a:endParaRPr lang="de-DE" sz="1000" i="1" dirty="0">
              <a:solidFill>
                <a:schemeClr val="tx2">
                  <a:lumMod val="75000"/>
                </a:schemeClr>
              </a:solidFill>
              <a:latin typeface="Arial" pitchFamily="34" charset="0"/>
              <a:cs typeface="Arial"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8394" y="3589443"/>
            <a:ext cx="2154936" cy="2520696"/>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5013176"/>
            <a:ext cx="324326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2281131"/>
            <a:ext cx="1976964" cy="497222"/>
          </a:xfrm>
          <a:prstGeom prst="rect">
            <a:avLst/>
          </a:prstGeom>
        </p:spPr>
      </p:pic>
    </p:spTree>
    <p:extLst>
      <p:ext uri="{BB962C8B-B14F-4D97-AF65-F5344CB8AC3E}">
        <p14:creationId xmlns:p14="http://schemas.microsoft.com/office/powerpoint/2010/main" val="14043129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down)">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Ausbilder..</a:t>
            </a:r>
            <a:endParaRPr lang="de-DE" dirty="0"/>
          </a:p>
        </p:txBody>
      </p:sp>
      <p:sp>
        <p:nvSpPr>
          <p:cNvPr id="3" name="Inhaltsplatzhalter 2"/>
          <p:cNvSpPr>
            <a:spLocks noGrp="1"/>
          </p:cNvSpPr>
          <p:nvPr>
            <p:ph idx="1"/>
          </p:nvPr>
        </p:nvSpPr>
        <p:spPr/>
        <p:txBody>
          <a:bodyPr>
            <a:normAutofit/>
          </a:bodyPr>
          <a:lstStyle/>
          <a:p>
            <a:pPr marL="0" indent="0" algn="just">
              <a:buNone/>
            </a:pPr>
            <a:r>
              <a:rPr lang="de-DE" sz="2800" dirty="0" smtClean="0"/>
              <a:t>… muss ein pädagogisch einwandfreien Unterricht fachlich fundiert und motivierend fördern und zugleich Persönlichkeitsentwickelung eigenverantwortliches Handeln und soziales Verhalten der ihm anvertrauten Schüler fördern. Es soll jederzeit Vorbild sein, ist in höchsten Maße dem </a:t>
            </a:r>
            <a:r>
              <a:rPr lang="de-DE" sz="2800" dirty="0" err="1" smtClean="0"/>
              <a:t>Horsemanship</a:t>
            </a:r>
            <a:r>
              <a:rPr lang="de-DE" sz="2800" dirty="0" smtClean="0"/>
              <a:t> verpflichtet und lehnt alle Formen der verbotenen Leistungsbeeinflussung ab. </a:t>
            </a:r>
            <a:r>
              <a:rPr lang="de-DE" sz="1800" dirty="0" smtClean="0"/>
              <a:t>(LPO 2013 Verhaltenskodex)</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83881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Voraussetzungen / Qualifikationen</a:t>
            </a:r>
            <a:endParaRPr lang="de-DE" dirty="0"/>
          </a:p>
        </p:txBody>
      </p:sp>
      <p:sp>
        <p:nvSpPr>
          <p:cNvPr id="3" name="Inhaltsplatzhalter 2"/>
          <p:cNvSpPr>
            <a:spLocks noGrp="1"/>
          </p:cNvSpPr>
          <p:nvPr>
            <p:ph idx="1"/>
          </p:nvPr>
        </p:nvSpPr>
        <p:spPr/>
        <p:txBody>
          <a:bodyPr/>
          <a:lstStyle/>
          <a:p>
            <a:r>
              <a:rPr lang="de-DE" dirty="0" smtClean="0"/>
              <a:t>Trainerlizenz</a:t>
            </a:r>
            <a:endParaRPr lang="de-DE" dirty="0"/>
          </a:p>
          <a:p>
            <a:r>
              <a:rPr lang="de-DE" dirty="0" smtClean="0"/>
              <a:t>Weiterbildung</a:t>
            </a:r>
          </a:p>
          <a:p>
            <a:r>
              <a:rPr lang="de-DE" dirty="0" smtClean="0"/>
              <a:t>FN Kennzeichnung</a:t>
            </a:r>
          </a:p>
          <a:p>
            <a:r>
              <a:rPr lang="de-DE" dirty="0" smtClean="0"/>
              <a:t>BG Seminar</a:t>
            </a:r>
          </a:p>
          <a:p>
            <a:r>
              <a:rPr lang="de-DE" dirty="0" smtClean="0"/>
              <a:t>Erweitertes Führungszeugnis</a:t>
            </a:r>
          </a:p>
          <a:p>
            <a:pPr lvl="1"/>
            <a:r>
              <a:rPr lang="de-DE" dirty="0"/>
              <a:t>a</a:t>
            </a:r>
            <a:r>
              <a:rPr lang="de-DE" dirty="0" smtClean="0"/>
              <a:t>lle 3 Jahre dem Verein vorlegen</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8463893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das ganze?</a:t>
            </a:r>
            <a:endParaRPr lang="de-DE" dirty="0"/>
          </a:p>
        </p:txBody>
      </p:sp>
      <p:sp>
        <p:nvSpPr>
          <p:cNvPr id="3" name="Inhaltsplatzhalter 2"/>
          <p:cNvSpPr>
            <a:spLocks noGrp="1"/>
          </p:cNvSpPr>
          <p:nvPr>
            <p:ph idx="1"/>
          </p:nvPr>
        </p:nvSpPr>
        <p:spPr/>
        <p:txBody>
          <a:bodyPr/>
          <a:lstStyle/>
          <a:p>
            <a:pPr marL="0" indent="0">
              <a:buNone/>
            </a:pPr>
            <a:r>
              <a:rPr lang="de-DE" dirty="0" smtClean="0"/>
              <a:t>Der Umgang mit dem Pferd hat eine persönlichkeitsprägende Bedeutung gerade für junge Menschen. Diese Bedeutung ist stets zu beachten und zu fördern. </a:t>
            </a:r>
          </a:p>
          <a:p>
            <a:pPr marL="0" indent="0">
              <a:buNone/>
            </a:pPr>
            <a:r>
              <a:rPr lang="de-DE" sz="2400" dirty="0" smtClean="0"/>
              <a:t>(LPO 2013 „Die Ethischen Grundsätze des Pferdefreundes“)</a:t>
            </a:r>
            <a:endParaRPr lang="de-DE" sz="2400" dirty="0"/>
          </a:p>
        </p:txBody>
      </p:sp>
      <p:sp>
        <p:nvSpPr>
          <p:cNvPr id="4" name="Fußzeilenplatzhalter 3"/>
          <p:cNvSpPr>
            <a:spLocks noGrp="1"/>
          </p:cNvSpPr>
          <p:nvPr>
            <p:ph type="ftr" sz="quarter" idx="11"/>
          </p:nvPr>
        </p:nvSpPr>
        <p:spPr>
          <a:xfrm>
            <a:off x="467544" y="6356350"/>
            <a:ext cx="5552256" cy="365125"/>
          </a:xfrm>
        </p:spPr>
        <p:txBody>
          <a:bodyPr/>
          <a:lstStyle/>
          <a:p>
            <a:pPr algn="l"/>
            <a:r>
              <a:rPr lang="de-DE" sz="1000" i="1" smtClean="0">
                <a:solidFill>
                  <a:schemeClr val="tx2">
                    <a:lumMod val="75000"/>
                  </a:schemeClr>
                </a:solidFill>
                <a:latin typeface="Arial" pitchFamily="34" charset="0"/>
                <a:cs typeface="Arial" pitchFamily="34" charset="0"/>
              </a:rPr>
              <a:t>Ronny Weigang   Trainer A / Parcourschef   info@parcourschef.info</a:t>
            </a:r>
            <a:endParaRPr lang="de-DE" sz="1000" i="1">
              <a:solidFill>
                <a:schemeClr val="tx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2182564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i="1" dirty="0" smtClean="0"/>
              <a:t>Das Einstiegsalter in den Fahrsport</a:t>
            </a:r>
            <a:endParaRPr lang="de-DE" b="1" i="1" dirty="0"/>
          </a:p>
        </p:txBody>
      </p:sp>
      <p:sp>
        <p:nvSpPr>
          <p:cNvPr id="3" name="Inhaltsplatzhalter 2"/>
          <p:cNvSpPr>
            <a:spLocks noGrp="1"/>
          </p:cNvSpPr>
          <p:nvPr>
            <p:ph idx="1"/>
          </p:nvPr>
        </p:nvSpPr>
        <p:spPr/>
        <p:txBody>
          <a:bodyPr>
            <a:normAutofit/>
          </a:bodyPr>
          <a:lstStyle/>
          <a:p>
            <a:r>
              <a:rPr lang="de-DE" dirty="0" smtClean="0"/>
              <a:t>5 Jahre</a:t>
            </a:r>
          </a:p>
          <a:p>
            <a:pPr lvl="1"/>
            <a:r>
              <a:rPr lang="de-DE" dirty="0" smtClean="0"/>
              <a:t> </a:t>
            </a:r>
            <a:r>
              <a:rPr lang="de-DE" dirty="0"/>
              <a:t>ideal für den ersten Kontakt</a:t>
            </a:r>
          </a:p>
          <a:p>
            <a:r>
              <a:rPr lang="de-DE" dirty="0" smtClean="0"/>
              <a:t>10 Jahre</a:t>
            </a:r>
          </a:p>
          <a:p>
            <a:pPr lvl="1"/>
            <a:r>
              <a:rPr lang="de-DE" dirty="0" smtClean="0"/>
              <a:t>gut bei entsprechender Förderung</a:t>
            </a:r>
          </a:p>
          <a:p>
            <a:r>
              <a:rPr lang="de-DE" dirty="0" smtClean="0"/>
              <a:t>15 Jahre</a:t>
            </a:r>
          </a:p>
          <a:p>
            <a:pPr lvl="1"/>
            <a:r>
              <a:rPr lang="de-DE" dirty="0" smtClean="0"/>
              <a:t>schwerer Einstieg</a:t>
            </a:r>
          </a:p>
          <a:p>
            <a:r>
              <a:rPr lang="de-DE" dirty="0"/>
              <a:t>a</a:t>
            </a:r>
            <a:r>
              <a:rPr lang="de-DE" dirty="0" smtClean="0"/>
              <a:t>b 20 Jahre</a:t>
            </a:r>
          </a:p>
          <a:p>
            <a:pPr lvl="1"/>
            <a:r>
              <a:rPr lang="de-DE" dirty="0" smtClean="0"/>
              <a:t>bewusster Einstieg</a:t>
            </a:r>
            <a:endParaRPr lang="de-DE"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37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Vielen Dank für Ihre Aufmerksamkeit</a:t>
            </a:r>
            <a:endParaRPr lang="de-DE" dirty="0"/>
          </a:p>
        </p:txBody>
      </p:sp>
      <p:pic>
        <p:nvPicPr>
          <p:cNvPr id="5" name="Inhaltsplatzhalt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720" y="1556792"/>
            <a:ext cx="3017308" cy="4525963"/>
          </a:xfrm>
        </p:spPr>
      </p:pic>
      <p:sp>
        <p:nvSpPr>
          <p:cNvPr id="4" name="Fußzeilenplatzhalter 3"/>
          <p:cNvSpPr>
            <a:spLocks noGrp="1"/>
          </p:cNvSpPr>
          <p:nvPr>
            <p:ph type="ftr" sz="quarter" idx="11"/>
          </p:nvPr>
        </p:nvSpPr>
        <p:spPr>
          <a:xfrm>
            <a:off x="683568" y="6356350"/>
            <a:ext cx="5336232"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
        <p:nvSpPr>
          <p:cNvPr id="3" name="Textfeld 2"/>
          <p:cNvSpPr txBox="1"/>
          <p:nvPr/>
        </p:nvSpPr>
        <p:spPr>
          <a:xfrm>
            <a:off x="5580112" y="5085184"/>
            <a:ext cx="2880320" cy="923330"/>
          </a:xfrm>
          <a:prstGeom prst="rect">
            <a:avLst/>
          </a:prstGeom>
          <a:noFill/>
        </p:spPr>
        <p:txBody>
          <a:bodyPr wrap="square" rtlCol="0">
            <a:spAutoFit/>
          </a:bodyPr>
          <a:lstStyle/>
          <a:p>
            <a:r>
              <a:rPr lang="de-DE" dirty="0" err="1" smtClean="0"/>
              <a:t>Janell</a:t>
            </a:r>
            <a:r>
              <a:rPr lang="de-DE" dirty="0" smtClean="0"/>
              <a:t> </a:t>
            </a:r>
            <a:r>
              <a:rPr lang="de-DE" dirty="0" err="1" smtClean="0"/>
              <a:t>Trepnau</a:t>
            </a:r>
            <a:r>
              <a:rPr lang="de-DE" dirty="0" smtClean="0"/>
              <a:t>, mit 3 Jahren das jüngste </a:t>
            </a:r>
            <a:r>
              <a:rPr lang="de-DE" dirty="0"/>
              <a:t>M</a:t>
            </a:r>
            <a:r>
              <a:rPr lang="de-DE" dirty="0" smtClean="0"/>
              <a:t>itglied im Kutscherclub</a:t>
            </a:r>
          </a:p>
        </p:txBody>
      </p:sp>
    </p:spTree>
    <p:extLst>
      <p:ext uri="{BB962C8B-B14F-4D97-AF65-F5344CB8AC3E}">
        <p14:creationId xmlns:p14="http://schemas.microsoft.com/office/powerpoint/2010/main" val="92082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Was mache ich mit 5-10 Jährigen?</a:t>
            </a:r>
            <a:endParaRPr lang="de-DE" b="1" dirty="0"/>
          </a:p>
        </p:txBody>
      </p:sp>
      <p:sp>
        <p:nvSpPr>
          <p:cNvPr id="3" name="Inhaltsplatzhalter 2"/>
          <p:cNvSpPr>
            <a:spLocks noGrp="1"/>
          </p:cNvSpPr>
          <p:nvPr>
            <p:ph idx="1"/>
          </p:nvPr>
        </p:nvSpPr>
        <p:spPr>
          <a:xfrm>
            <a:off x="467544" y="1600201"/>
            <a:ext cx="3528392" cy="4205064"/>
          </a:xfrm>
        </p:spPr>
        <p:txBody>
          <a:bodyPr>
            <a:normAutofit/>
          </a:bodyPr>
          <a:lstStyle/>
          <a:p>
            <a:r>
              <a:rPr lang="de-DE" dirty="0" smtClean="0"/>
              <a:t>Freizeitgestaltung</a:t>
            </a:r>
          </a:p>
          <a:p>
            <a:r>
              <a:rPr lang="de-DE" dirty="0" smtClean="0"/>
              <a:t>Fahren mit Sicherheitsleinen</a:t>
            </a:r>
          </a:p>
          <a:p>
            <a:r>
              <a:rPr lang="de-DE" dirty="0" smtClean="0"/>
              <a:t>Theorie zum Anfassen </a:t>
            </a:r>
          </a:p>
          <a:p>
            <a:r>
              <a:rPr lang="de-DE" i="1" dirty="0" smtClean="0"/>
              <a:t>(Vorbildfunktion ist sehr wichtig)</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1998261"/>
            <a:ext cx="4846409" cy="3230939"/>
          </a:xfrm>
          <a:prstGeom prst="rect">
            <a:avLst/>
          </a:prstGeom>
        </p:spPr>
      </p:pic>
      <p:sp>
        <p:nvSpPr>
          <p:cNvPr id="6" name="Fußzeilenplatzhalter 5"/>
          <p:cNvSpPr>
            <a:spLocks noGrp="1"/>
          </p:cNvSpPr>
          <p:nvPr>
            <p:ph type="ftr" sz="quarter" idx="11"/>
          </p:nvPr>
        </p:nvSpPr>
        <p:spPr>
          <a:xfrm>
            <a:off x="539552" y="6356350"/>
            <a:ext cx="5480248" cy="365125"/>
          </a:xfrm>
        </p:spPr>
        <p:txBody>
          <a:bodyPr/>
          <a:lstStyle/>
          <a:p>
            <a:pPr algn="l"/>
            <a:r>
              <a:rPr lang="de-DE" sz="1000" i="1" smtClean="0">
                <a:solidFill>
                  <a:schemeClr val="tx1"/>
                </a:solidFill>
                <a:latin typeface="Arial" pitchFamily="34" charset="0"/>
                <a:cs typeface="Arial" pitchFamily="34" charset="0"/>
              </a:rPr>
              <a:t>Ronny Weigang   Trainer A / Parcourschef   info@parcourschef.info</a:t>
            </a:r>
            <a:endParaRPr lang="de-DE" sz="1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3169707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260648"/>
            <a:ext cx="8229600" cy="1143000"/>
          </a:xfrm>
        </p:spPr>
        <p:txBody>
          <a:bodyPr/>
          <a:lstStyle/>
          <a:p>
            <a:r>
              <a:rPr lang="de-DE" b="1" dirty="0" smtClean="0"/>
              <a:t>Ausrüstung</a:t>
            </a:r>
            <a:endParaRPr lang="de-DE" b="1" dirty="0"/>
          </a:p>
        </p:txBody>
      </p:sp>
      <p:sp>
        <p:nvSpPr>
          <p:cNvPr id="3" name="Inhaltsplatzhalter 2"/>
          <p:cNvSpPr>
            <a:spLocks noGrp="1"/>
          </p:cNvSpPr>
          <p:nvPr>
            <p:ph idx="1"/>
          </p:nvPr>
        </p:nvSpPr>
        <p:spPr/>
        <p:txBody>
          <a:bodyPr/>
          <a:lstStyle/>
          <a:p>
            <a:r>
              <a:rPr lang="de-DE" dirty="0" smtClean="0"/>
              <a:t>Kutsche</a:t>
            </a:r>
          </a:p>
          <a:p>
            <a:r>
              <a:rPr lang="de-DE" dirty="0" smtClean="0"/>
              <a:t>Helme</a:t>
            </a:r>
          </a:p>
          <a:p>
            <a:r>
              <a:rPr lang="de-DE" dirty="0" smtClean="0"/>
              <a:t>Warnwesten</a:t>
            </a:r>
          </a:p>
          <a:p>
            <a:r>
              <a:rPr lang="de-DE" dirty="0" smtClean="0"/>
              <a:t>Geschirr</a:t>
            </a:r>
          </a:p>
          <a:p>
            <a:r>
              <a:rPr lang="de-DE" dirty="0" smtClean="0"/>
              <a:t>Pferde/Ponys</a:t>
            </a:r>
          </a:p>
          <a:p>
            <a:r>
              <a:rPr lang="de-DE" dirty="0" smtClean="0"/>
              <a:t>Unterrichtsraum</a:t>
            </a:r>
          </a:p>
        </p:txBody>
      </p:sp>
      <p:sp>
        <p:nvSpPr>
          <p:cNvPr id="4" name="Fußzeilenplatzhalter 3"/>
          <p:cNvSpPr>
            <a:spLocks noGrp="1"/>
          </p:cNvSpPr>
          <p:nvPr>
            <p:ph type="ftr" sz="quarter" idx="11"/>
          </p:nvPr>
        </p:nvSpPr>
        <p:spPr>
          <a:xfrm>
            <a:off x="467544" y="6356350"/>
            <a:ext cx="5552256"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
        <p:nvSpPr>
          <p:cNvPr id="5" name="Inhaltsplatzhalter 2"/>
          <p:cNvSpPr txBox="1">
            <a:spLocks/>
          </p:cNvSpPr>
          <p:nvPr/>
        </p:nvSpPr>
        <p:spPr>
          <a:xfrm>
            <a:off x="3563888" y="1628800"/>
            <a:ext cx="4536504" cy="367240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Verkehrssicher</a:t>
            </a:r>
          </a:p>
          <a:p>
            <a:pPr marL="342900" lvl="0" indent="-342900">
              <a:spcBef>
                <a:spcPct val="20000"/>
              </a:spcBef>
              <a:buFont typeface="Wingdings" pitchFamily="2" charset="2"/>
              <a:buChar char="Ø"/>
            </a:pPr>
            <a:r>
              <a:rPr lang="de-DE" sz="3200" dirty="0" smtClean="0"/>
              <a:t>Passend</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de-DE" sz="3200" dirty="0" smtClean="0"/>
              <a:t>Evtl. Sicherheitswesten</a:t>
            </a:r>
            <a:endParaRPr kumimoji="0" lang="de-DE"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Sicher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Gut / Verkehrssicher</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für Theorie</a:t>
            </a:r>
          </a:p>
        </p:txBody>
      </p:sp>
      <p:pic>
        <p:nvPicPr>
          <p:cNvPr id="8" name="Grafik 7" descr="Bild1.jpg"/>
          <p:cNvPicPr>
            <a:picLocks noChangeAspect="1"/>
          </p:cNvPicPr>
          <p:nvPr/>
        </p:nvPicPr>
        <p:blipFill>
          <a:blip r:embed="rId3" cstate="print"/>
          <a:stretch>
            <a:fillRect/>
          </a:stretch>
        </p:blipFill>
        <p:spPr>
          <a:xfrm>
            <a:off x="3635897" y="1484784"/>
            <a:ext cx="5400600" cy="3705180"/>
          </a:xfrm>
          <a:prstGeom prst="rect">
            <a:avLst/>
          </a:prstGeom>
        </p:spPr>
      </p:pic>
    </p:spTree>
    <p:extLst>
      <p:ext uri="{BB962C8B-B14F-4D97-AF65-F5344CB8AC3E}">
        <p14:creationId xmlns:p14="http://schemas.microsoft.com/office/powerpoint/2010/main" val="3182893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8"/>
                                        </p:tgtEl>
                                        <p:attrNameLst>
                                          <p:attrName>ppt_x</p:attrName>
                                        </p:attrNameLst>
                                      </p:cBhvr>
                                      <p:tavLst>
                                        <p:tav tm="0">
                                          <p:val>
                                            <p:strVal val="ppt_x"/>
                                          </p:val>
                                        </p:tav>
                                        <p:tav tm="100000">
                                          <p:val>
                                            <p:strVal val="ppt_x"/>
                                          </p:val>
                                        </p:tav>
                                      </p:tavLst>
                                    </p:anim>
                                    <p:anim calcmode="lin" valueType="num">
                                      <p:cBhvr additive="base">
                                        <p:cTn id="43" dur="500"/>
                                        <p:tgtEl>
                                          <p:spTgt spid="8"/>
                                        </p:tgtEl>
                                        <p:attrNameLst>
                                          <p:attrName>ppt_y</p:attrName>
                                        </p:attrNameLst>
                                      </p:cBhvr>
                                      <p:tavLst>
                                        <p:tav tm="0">
                                          <p:val>
                                            <p:strVal val="ppt_y"/>
                                          </p:val>
                                        </p:tav>
                                        <p:tav tm="100000">
                                          <p:val>
                                            <p:strVal val="1+ppt_h/2"/>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49" dur="500"/>
                                        <p:tgtEl>
                                          <p:spTgt spid="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animEffect transition="in" filter="randombar(horizontal)">
                                      <p:cBhvr>
                                        <p:cTn id="54" dur="500"/>
                                        <p:tgtEl>
                                          <p:spTgt spid="5">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59" dur="500"/>
                                        <p:tgtEl>
                                          <p:spTgt spid="5">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nodeType="clickEffect">
                                  <p:stCondLst>
                                    <p:cond delay="0"/>
                                  </p:stCondLst>
                                  <p:childTnLst>
                                    <p:set>
                                      <p:cBhvr>
                                        <p:cTn id="6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64" dur="500"/>
                                        <p:tgtEl>
                                          <p:spTgt spid="5">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nodeType="click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69" dur="500"/>
                                        <p:tgtEl>
                                          <p:spTgt spid="5">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nodeType="clickEffect">
                                  <p:stCondLst>
                                    <p:cond delay="0"/>
                                  </p:stCondLst>
                                  <p:childTnLst>
                                    <p:set>
                                      <p:cBhvr>
                                        <p:cTn id="7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7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Fahren</a:t>
            </a:r>
            <a:endParaRPr lang="de-DE" b="1" dirty="0"/>
          </a:p>
        </p:txBody>
      </p:sp>
      <p:sp>
        <p:nvSpPr>
          <p:cNvPr id="3" name="Inhaltsplatzhalter 2"/>
          <p:cNvSpPr>
            <a:spLocks noGrp="1"/>
          </p:cNvSpPr>
          <p:nvPr>
            <p:ph idx="1"/>
          </p:nvPr>
        </p:nvSpPr>
        <p:spPr/>
        <p:txBody>
          <a:bodyPr>
            <a:normAutofit/>
          </a:bodyPr>
          <a:lstStyle/>
          <a:p>
            <a:r>
              <a:rPr lang="de-DE" dirty="0" smtClean="0"/>
              <a:t>Erst mal „überall“ </a:t>
            </a:r>
          </a:p>
          <a:p>
            <a:r>
              <a:rPr lang="de-DE" dirty="0" smtClean="0"/>
              <a:t>Peitsche nur bedingt in die Hand geben</a:t>
            </a:r>
          </a:p>
          <a:p>
            <a:r>
              <a:rPr lang="de-DE" dirty="0" smtClean="0"/>
              <a:t>Grundfahraufgaben stellen</a:t>
            </a:r>
          </a:p>
          <a:p>
            <a:r>
              <a:rPr lang="de-DE" dirty="0" smtClean="0"/>
              <a:t>Häufiger Fahrerwechsel</a:t>
            </a:r>
          </a:p>
          <a:p>
            <a:r>
              <a:rPr lang="de-DE" dirty="0" smtClean="0"/>
              <a:t>Gelassenheitskontrolle </a:t>
            </a:r>
          </a:p>
          <a:p>
            <a:r>
              <a:rPr lang="de-DE" dirty="0" smtClean="0"/>
              <a:t>Kinder „mal machen lassen“</a:t>
            </a:r>
          </a:p>
          <a:p>
            <a:r>
              <a:rPr lang="de-DE" dirty="0" smtClean="0"/>
              <a:t>gegenseitige Kontrolle</a:t>
            </a:r>
          </a:p>
          <a:p>
            <a:endParaRPr lang="de-DE" dirty="0"/>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17101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Theoretischer Unterricht</a:t>
            </a:r>
            <a:endParaRPr lang="de-DE" b="1" dirty="0"/>
          </a:p>
        </p:txBody>
      </p:sp>
      <p:sp>
        <p:nvSpPr>
          <p:cNvPr id="3" name="Inhaltsplatzhalter 2"/>
          <p:cNvSpPr>
            <a:spLocks noGrp="1"/>
          </p:cNvSpPr>
          <p:nvPr>
            <p:ph idx="1"/>
          </p:nvPr>
        </p:nvSpPr>
        <p:spPr>
          <a:xfrm>
            <a:off x="683568" y="1412776"/>
            <a:ext cx="7941568" cy="1612776"/>
          </a:xfrm>
        </p:spPr>
        <p:txBody>
          <a:bodyPr>
            <a:normAutofit/>
          </a:bodyPr>
          <a:lstStyle/>
          <a:p>
            <a:pPr algn="ctr">
              <a:buNone/>
            </a:pPr>
            <a:r>
              <a:rPr lang="de-DE" dirty="0" smtClean="0"/>
              <a:t>Theorie </a:t>
            </a:r>
            <a:r>
              <a:rPr lang="de-DE" dirty="0" smtClean="0">
                <a:solidFill>
                  <a:srgbClr val="FF0000"/>
                </a:solidFill>
              </a:rPr>
              <a:t>zu jeder </a:t>
            </a:r>
            <a:r>
              <a:rPr lang="de-DE" dirty="0" smtClean="0"/>
              <a:t>Fahrstunde (ca. 15 min)</a:t>
            </a:r>
          </a:p>
          <a:p>
            <a:pPr algn="ctr">
              <a:buNone/>
            </a:pPr>
            <a:r>
              <a:rPr lang="de-DE" dirty="0" smtClean="0">
                <a:solidFill>
                  <a:srgbClr val="FF0000"/>
                </a:solidFill>
              </a:rPr>
              <a:t>WICHTIG dabei: </a:t>
            </a:r>
            <a:r>
              <a:rPr lang="de-DE" dirty="0" smtClean="0"/>
              <a:t>Häufiger Methodenwechsel</a:t>
            </a:r>
          </a:p>
        </p:txBody>
      </p:sp>
      <p:sp>
        <p:nvSpPr>
          <p:cNvPr id="4" name="Fußzeilenplatzhalter 3"/>
          <p:cNvSpPr>
            <a:spLocks noGrp="1"/>
          </p:cNvSpPr>
          <p:nvPr>
            <p:ph type="ftr" sz="quarter" idx="11"/>
          </p:nvPr>
        </p:nvSpPr>
        <p:spPr>
          <a:xfrm>
            <a:off x="539552" y="6356350"/>
            <a:ext cx="5480248"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
        <p:nvSpPr>
          <p:cNvPr id="7" name="Inhaltsplatzhalter 2"/>
          <p:cNvSpPr txBox="1">
            <a:spLocks/>
          </p:cNvSpPr>
          <p:nvPr/>
        </p:nvSpPr>
        <p:spPr>
          <a:xfrm>
            <a:off x="683568" y="3068960"/>
            <a:ext cx="8229600" cy="28495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Basiswissen </a:t>
            </a:r>
            <a:r>
              <a:rPr kumimoji="0" lang="de-DE" sz="3200" b="0" i="1" u="none" strike="noStrike" kern="1200" cap="none" spc="0" normalizeH="0" baseline="0" noProof="0" dirty="0" smtClean="0">
                <a:ln>
                  <a:noFill/>
                </a:ln>
                <a:solidFill>
                  <a:schemeClr val="tx1"/>
                </a:solidFill>
                <a:effectLst/>
                <a:uLnTx/>
                <a:uFillTx/>
                <a:latin typeface="+mn-lt"/>
                <a:ea typeface="+mn-ea"/>
                <a:cs typeface="+mn-cs"/>
              </a:rPr>
              <a:t>„anschaulich“ </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vermitteln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Auflockerungen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Fahrlehrgerät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8145185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a:xfrm>
            <a:off x="683568" y="6356350"/>
            <a:ext cx="5336232"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2050277" y="-602003"/>
            <a:ext cx="5296210" cy="759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hteck 3"/>
          <p:cNvSpPr/>
          <p:nvPr/>
        </p:nvSpPr>
        <p:spPr>
          <a:xfrm>
            <a:off x="918862" y="5844892"/>
            <a:ext cx="7578310" cy="369332"/>
          </a:xfrm>
          <a:prstGeom prst="rect">
            <a:avLst/>
          </a:prstGeom>
        </p:spPr>
        <p:txBody>
          <a:bodyPr wrap="square">
            <a:spAutoFit/>
          </a:bodyPr>
          <a:lstStyle/>
          <a:p>
            <a:r>
              <a:rPr lang="de-DE" dirty="0" smtClean="0"/>
              <a:t>Quelle: FN Verlag / Pferde </a:t>
            </a:r>
            <a:r>
              <a:rPr lang="de-DE" dirty="0"/>
              <a:t>&amp; Ponys Lernmaterial für Kindergärten </a:t>
            </a:r>
          </a:p>
        </p:txBody>
      </p:sp>
    </p:spTree>
    <p:extLst>
      <p:ext uri="{BB962C8B-B14F-4D97-AF65-F5344CB8AC3E}">
        <p14:creationId xmlns:p14="http://schemas.microsoft.com/office/powerpoint/2010/main" val="4160064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Ausgleich schaffen</a:t>
            </a:r>
            <a:endParaRPr lang="de-DE" b="1" dirty="0"/>
          </a:p>
        </p:txBody>
      </p:sp>
      <p:sp>
        <p:nvSpPr>
          <p:cNvPr id="3" name="Inhaltsplatzhalter 2"/>
          <p:cNvSpPr>
            <a:spLocks noGrp="1"/>
          </p:cNvSpPr>
          <p:nvPr>
            <p:ph idx="1"/>
          </p:nvPr>
        </p:nvSpPr>
        <p:spPr>
          <a:xfrm>
            <a:off x="1187624" y="1412777"/>
            <a:ext cx="7499176" cy="4032448"/>
          </a:xfrm>
        </p:spPr>
        <p:txBody>
          <a:bodyPr/>
          <a:lstStyle/>
          <a:p>
            <a:r>
              <a:rPr lang="de-DE" sz="2800" dirty="0" smtClean="0"/>
              <a:t>Spielplatz z.B. Trampolin</a:t>
            </a:r>
          </a:p>
          <a:p>
            <a:r>
              <a:rPr lang="de-DE" sz="2800" dirty="0"/>
              <a:t>mal Fußball spielen </a:t>
            </a:r>
          </a:p>
          <a:p>
            <a:r>
              <a:rPr lang="de-DE" sz="2800" dirty="0" smtClean="0"/>
              <a:t>Pferdchen </a:t>
            </a:r>
            <a:r>
              <a:rPr lang="de-DE" sz="2800" dirty="0"/>
              <a:t>spielen lassen</a:t>
            </a:r>
          </a:p>
          <a:p>
            <a:r>
              <a:rPr lang="de-DE" sz="2800" dirty="0" smtClean="0"/>
              <a:t>Putzwettbewerb „schönstes Pony“</a:t>
            </a:r>
          </a:p>
          <a:p>
            <a:r>
              <a:rPr lang="de-DE" sz="2800" dirty="0" smtClean="0"/>
              <a:t>Namensschilder fürs Pferd gestalten</a:t>
            </a:r>
          </a:p>
          <a:p>
            <a:r>
              <a:rPr lang="de-DE" sz="2800" dirty="0" smtClean="0"/>
              <a:t>Schlafen im Stroh</a:t>
            </a:r>
          </a:p>
          <a:p>
            <a:r>
              <a:rPr lang="de-DE" sz="2800" dirty="0" err="1" smtClean="0"/>
              <a:t>Helloweenparty</a:t>
            </a:r>
            <a:r>
              <a:rPr lang="de-DE" sz="2800" dirty="0" smtClean="0"/>
              <a:t>, Weihnachtsfeier, Ostereier suchen</a:t>
            </a:r>
          </a:p>
          <a:p>
            <a:endParaRPr lang="de-DE" dirty="0"/>
          </a:p>
        </p:txBody>
      </p:sp>
      <p:sp>
        <p:nvSpPr>
          <p:cNvPr id="4" name="Fußzeilenplatzhalter 3"/>
          <p:cNvSpPr>
            <a:spLocks noGrp="1"/>
          </p:cNvSpPr>
          <p:nvPr>
            <p:ph type="ftr" sz="quarter" idx="11"/>
          </p:nvPr>
        </p:nvSpPr>
        <p:spPr>
          <a:xfrm>
            <a:off x="467544" y="6356350"/>
            <a:ext cx="5552256"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
        <p:nvSpPr>
          <p:cNvPr id="5" name="Inhaltsplatzhalter 2"/>
          <p:cNvSpPr txBox="1">
            <a:spLocks/>
          </p:cNvSpPr>
          <p:nvPr/>
        </p:nvSpPr>
        <p:spPr>
          <a:xfrm>
            <a:off x="827584" y="5517232"/>
            <a:ext cx="7499176" cy="78370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de-DE" sz="4000" b="1" i="0" u="none" strike="noStrike" kern="1200" cap="none" spc="0" normalizeH="0" baseline="0" noProof="0" dirty="0" smtClean="0">
                <a:ln>
                  <a:noFill/>
                </a:ln>
                <a:solidFill>
                  <a:schemeClr val="tx1"/>
                </a:solidFill>
                <a:effectLst/>
                <a:uLnTx/>
                <a:uFillTx/>
                <a:latin typeface="+mn-lt"/>
                <a:ea typeface="+mn-ea"/>
                <a:cs typeface="+mn-cs"/>
              </a:rPr>
              <a:t>Wir-Gefühl stärken! </a:t>
            </a:r>
            <a:r>
              <a:rPr lang="de-DE" sz="4000" b="1" i="1" dirty="0" smtClean="0"/>
              <a:t>WIR</a:t>
            </a:r>
            <a:r>
              <a:rPr lang="de-DE" sz="4000" b="1" dirty="0" smtClean="0"/>
              <a:t> </a:t>
            </a:r>
            <a:r>
              <a:rPr kumimoji="0" lang="de-DE" sz="4000" b="1" i="0" u="none" strike="noStrike" kern="1200" cap="none" spc="0" normalizeH="0" baseline="0" noProof="0" dirty="0" smtClean="0">
                <a:ln>
                  <a:noFill/>
                </a:ln>
                <a:solidFill>
                  <a:schemeClr val="tx1"/>
                </a:solidFill>
                <a:effectLst/>
                <a:uLnTx/>
                <a:uFillTx/>
                <a:latin typeface="+mn-lt"/>
                <a:ea typeface="+mn-ea"/>
                <a:cs typeface="+mn-cs"/>
              </a:rPr>
              <a:t>sind was!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1639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282154"/>
          </a:xfrm>
        </p:spPr>
        <p:txBody>
          <a:bodyPr>
            <a:normAutofit/>
          </a:bodyPr>
          <a:lstStyle/>
          <a:p>
            <a:r>
              <a:rPr lang="de-DE" sz="3600" b="1" dirty="0" smtClean="0"/>
              <a:t>Einstiegsalter 10-15 und Fortgeschrittene</a:t>
            </a:r>
            <a:endParaRPr lang="de-DE" sz="3600" b="1" dirty="0"/>
          </a:p>
        </p:txBody>
      </p:sp>
      <p:sp>
        <p:nvSpPr>
          <p:cNvPr id="3" name="Inhaltsplatzhalter 2"/>
          <p:cNvSpPr>
            <a:spLocks noGrp="1"/>
          </p:cNvSpPr>
          <p:nvPr>
            <p:ph idx="1"/>
          </p:nvPr>
        </p:nvSpPr>
        <p:spPr/>
        <p:txBody>
          <a:bodyPr/>
          <a:lstStyle/>
          <a:p>
            <a:r>
              <a:rPr lang="de-DE" dirty="0" smtClean="0"/>
              <a:t>Der Sport rückt mehr in den </a:t>
            </a:r>
            <a:r>
              <a:rPr lang="de-DE" dirty="0"/>
              <a:t>V</a:t>
            </a:r>
            <a:r>
              <a:rPr lang="de-DE" dirty="0" smtClean="0"/>
              <a:t>ordergrund</a:t>
            </a:r>
          </a:p>
          <a:p>
            <a:r>
              <a:rPr lang="de-DE" dirty="0" smtClean="0"/>
              <a:t>Theorie mehr in Blöcken  zusammenfassen</a:t>
            </a:r>
          </a:p>
          <a:p>
            <a:r>
              <a:rPr lang="de-DE" dirty="0"/>
              <a:t>Wechsel vom Fördern zum Fordern</a:t>
            </a:r>
          </a:p>
          <a:p>
            <a:r>
              <a:rPr lang="de-DE" dirty="0" smtClean="0"/>
              <a:t>Erst Fahrlehrgerät mit Peitsche, dann Fahren</a:t>
            </a:r>
          </a:p>
          <a:p>
            <a:r>
              <a:rPr lang="de-DE" dirty="0" smtClean="0"/>
              <a:t>Dressurarbeit auf dem Platz und Kegelfahren</a:t>
            </a:r>
          </a:p>
          <a:p>
            <a:r>
              <a:rPr lang="de-DE" dirty="0" smtClean="0"/>
              <a:t>Schnellere </a:t>
            </a:r>
            <a:r>
              <a:rPr lang="de-DE" dirty="0"/>
              <a:t>E</a:t>
            </a:r>
            <a:r>
              <a:rPr lang="de-DE" dirty="0" smtClean="0"/>
              <a:t>inführung von Fachbegriffen</a:t>
            </a:r>
          </a:p>
          <a:p>
            <a:endParaRPr lang="de-DE" dirty="0"/>
          </a:p>
        </p:txBody>
      </p:sp>
      <p:sp>
        <p:nvSpPr>
          <p:cNvPr id="4" name="Fußzeilenplatzhalter 3"/>
          <p:cNvSpPr>
            <a:spLocks noGrp="1"/>
          </p:cNvSpPr>
          <p:nvPr>
            <p:ph type="ftr" sz="quarter" idx="11"/>
          </p:nvPr>
        </p:nvSpPr>
        <p:spPr>
          <a:xfrm>
            <a:off x="467544" y="6356350"/>
            <a:ext cx="5552256" cy="365125"/>
          </a:xfrm>
        </p:spPr>
        <p:txBody>
          <a:bodyPr/>
          <a:lstStyle/>
          <a:p>
            <a:pPr algn="l"/>
            <a:r>
              <a:rPr lang="de-DE" sz="1000" i="1" dirty="0" smtClean="0">
                <a:solidFill>
                  <a:schemeClr val="tx1"/>
                </a:solidFill>
                <a:latin typeface="Arial" pitchFamily="34" charset="0"/>
                <a:cs typeface="Arial" pitchFamily="34" charset="0"/>
              </a:rPr>
              <a:t>Ronny </a:t>
            </a:r>
            <a:r>
              <a:rPr lang="de-DE" sz="1000" i="1" dirty="0" err="1" smtClean="0">
                <a:solidFill>
                  <a:schemeClr val="tx1"/>
                </a:solidFill>
                <a:latin typeface="Arial" pitchFamily="34" charset="0"/>
                <a:cs typeface="Arial" pitchFamily="34" charset="0"/>
              </a:rPr>
              <a:t>Weigang</a:t>
            </a:r>
            <a:r>
              <a:rPr lang="de-DE" sz="1000" i="1" dirty="0" smtClean="0">
                <a:solidFill>
                  <a:schemeClr val="tx1"/>
                </a:solidFill>
                <a:latin typeface="Arial" pitchFamily="34" charset="0"/>
                <a:cs typeface="Arial" pitchFamily="34" charset="0"/>
              </a:rPr>
              <a:t>   Trainer A / Parcourschef   info@parcourschef.info</a:t>
            </a:r>
            <a:endParaRPr lang="de-DE" sz="10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5973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Bildschirmpräsentation (4:3)</PresentationFormat>
  <Paragraphs>155</Paragraphs>
  <Slides>20</Slides>
  <Notes>19</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Larissa</vt:lpstr>
      <vt:lpstr>Kinder- und Jugendtraining   Investition in die Fahrsportzukunft</vt:lpstr>
      <vt:lpstr>Das Einstiegsalter in den Fahrsport</vt:lpstr>
      <vt:lpstr>Was mache ich mit 5-10 Jährigen?</vt:lpstr>
      <vt:lpstr>Ausrüstung</vt:lpstr>
      <vt:lpstr>Fahren</vt:lpstr>
      <vt:lpstr>Theoretischer Unterricht</vt:lpstr>
      <vt:lpstr>PowerPoint-Präsentation</vt:lpstr>
      <vt:lpstr>Ausgleich schaffen</vt:lpstr>
      <vt:lpstr>Einstiegsalter 10-15 und Fortgeschrittene</vt:lpstr>
      <vt:lpstr>Dressur ist wichtig</vt:lpstr>
      <vt:lpstr>Kegelfahren</vt:lpstr>
      <vt:lpstr>Einstiegsalter 15-20, Sportinteressierte</vt:lpstr>
      <vt:lpstr>Veranstaltungen / Turniere</vt:lpstr>
      <vt:lpstr>Familiensport</vt:lpstr>
      <vt:lpstr>Schulsport</vt:lpstr>
      <vt:lpstr>Fördermöglichkeiten</vt:lpstr>
      <vt:lpstr>Der Ausbilder..</vt:lpstr>
      <vt:lpstr>Voraussetzungen / Qualifikationen</vt:lpstr>
      <vt:lpstr>Warum das ganze?</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 und Jugendarbeit  im Fahrsport</dc:title>
  <dc:creator>Ronny Weigang</dc:creator>
  <cp:lastModifiedBy> Ronny Weigang</cp:lastModifiedBy>
  <cp:revision>97</cp:revision>
  <cp:lastPrinted>2013-01-02T14:49:57Z</cp:lastPrinted>
  <dcterms:created xsi:type="dcterms:W3CDTF">2012-09-28T09:47:59Z</dcterms:created>
  <dcterms:modified xsi:type="dcterms:W3CDTF">2013-02-07T10:31:08Z</dcterms:modified>
</cp:coreProperties>
</file>